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708" r:id="rId3"/>
  </p:sldMasterIdLst>
  <p:notesMasterIdLst>
    <p:notesMasterId r:id="rId33"/>
  </p:notesMasterIdLst>
  <p:sldIdLst>
    <p:sldId id="2495" r:id="rId4"/>
    <p:sldId id="2266" r:id="rId5"/>
    <p:sldId id="2236" r:id="rId6"/>
    <p:sldId id="2367" r:id="rId7"/>
    <p:sldId id="2493" r:id="rId8"/>
    <p:sldId id="2440" r:id="rId9"/>
    <p:sldId id="2479" r:id="rId10"/>
    <p:sldId id="2429" r:id="rId11"/>
    <p:sldId id="2430" r:id="rId12"/>
    <p:sldId id="2416" r:id="rId13"/>
    <p:sldId id="2485" r:id="rId14"/>
    <p:sldId id="2486" r:id="rId15"/>
    <p:sldId id="2291" r:id="rId16"/>
    <p:sldId id="2239" r:id="rId17"/>
    <p:sldId id="2395" r:id="rId18"/>
    <p:sldId id="2330" r:id="rId19"/>
    <p:sldId id="2492" r:id="rId20"/>
    <p:sldId id="2432" r:id="rId21"/>
    <p:sldId id="2249" r:id="rId22"/>
    <p:sldId id="2308" r:id="rId23"/>
    <p:sldId id="2443" r:id="rId24"/>
    <p:sldId id="2481" r:id="rId25"/>
    <p:sldId id="2242" r:id="rId26"/>
    <p:sldId id="2243" r:id="rId27"/>
    <p:sldId id="2488" r:id="rId28"/>
    <p:sldId id="2484" r:id="rId29"/>
    <p:sldId id="2466" r:id="rId30"/>
    <p:sldId id="2491" r:id="rId31"/>
    <p:sldId id="2445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hmad, Mamood" initials="AM" lastIdx="2" clrIdx="0">
    <p:extLst>
      <p:ext uri="{19B8F6BF-5375-455C-9EA6-DF929625EA0E}">
        <p15:presenceInfo xmlns:p15="http://schemas.microsoft.com/office/powerpoint/2012/main" userId="S::mamood.ahmad@dxc.com::79c38db8-e7af-4d99-9a6f-834c9542286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F0345C-2463-4FD0-BA35-05DD33AEB2A1}" v="22" dt="2026-04-22T10:05:44.5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01" autoAdjust="0"/>
    <p:restoredTop sz="84840" autoAdjust="0"/>
  </p:normalViewPr>
  <p:slideViewPr>
    <p:cSldViewPr snapToGrid="0">
      <p:cViewPr varScale="1">
        <p:scale>
          <a:sx n="87" d="100"/>
          <a:sy n="87" d="100"/>
        </p:scale>
        <p:origin x="5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microsoft.com/office/2016/11/relationships/changesInfo" Target="changesInfos/changesInfo1.xml"/><Relationship Id="rId21" Type="http://schemas.openxmlformats.org/officeDocument/2006/relationships/slide" Target="slides/slide18.xml"/><Relationship Id="rId34" Type="http://schemas.openxmlformats.org/officeDocument/2006/relationships/commentAuthors" Target="commentAuthor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DF Focus" userId="f80ad0ba3a0aa502" providerId="LiveId" clId="{AE512255-27A0-46F6-96DA-277819A1D5CA}"/>
    <pc:docChg chg="custSel addSld delSld modSld delMainMaster">
      <pc:chgData name="TADF Focus" userId="f80ad0ba3a0aa502" providerId="LiveId" clId="{AE512255-27A0-46F6-96DA-277819A1D5CA}" dt="2026-04-22T10:07:29.968" v="553" actId="20577"/>
      <pc:docMkLst>
        <pc:docMk/>
      </pc:docMkLst>
      <pc:sldChg chg="del">
        <pc:chgData name="TADF Focus" userId="f80ad0ba3a0aa502" providerId="LiveId" clId="{AE512255-27A0-46F6-96DA-277819A1D5CA}" dt="2026-04-22T10:01:55.295" v="32" actId="47"/>
        <pc:sldMkLst>
          <pc:docMk/>
          <pc:sldMk cId="256351749" sldId="256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890984184" sldId="257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503685242" sldId="258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120505932" sldId="259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461408962" sldId="260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480776221" sldId="261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196140002" sldId="262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4010596506" sldId="263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816569621" sldId="264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835801239" sldId="265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823310226" sldId="266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691962186" sldId="267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540894005" sldId="354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02200782" sldId="810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521355818" sldId="1084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629641675" sldId="1117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50661639" sldId="1119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221712623" sldId="1173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597545567" sldId="1174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927667770" sldId="1189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605933147" sldId="1191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366066038" sldId="1192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744504980" sldId="1195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294233641" sldId="1199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634047730" sldId="1240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809998361" sldId="1241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504060715" sldId="1249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375307753" sldId="1253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844011784" sldId="1268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29823152" sldId="1269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217706399" sldId="1270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406897965" sldId="1271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111110736" sldId="1272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533763617" sldId="1275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358906286" sldId="1277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212005587" sldId="1278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634881216" sldId="1415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4074590841" sldId="1494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63519025" sldId="1518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980194858" sldId="1520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321613731" sldId="1521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550331163" sldId="1672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509614253" sldId="1784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776371722" sldId="1785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022141754" sldId="1849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853502429" sldId="1852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165498100" sldId="1853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402287714" sldId="1907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620526148" sldId="1919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869518206" sldId="1922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200263367" sldId="1963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864063151" sldId="1964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684475831" sldId="1970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21696658" sldId="1971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755627669" sldId="1978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062182200" sldId="1985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262402147" sldId="1994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022072553" sldId="1995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063024369" sldId="2000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90334292" sldId="2001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19022370" sldId="2002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115667222" sldId="2008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610100182" sldId="2009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906622212" sldId="2010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985430908" sldId="2011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579823492" sldId="2012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243710351" sldId="2013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809827178" sldId="2014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842922714" sldId="2015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549576877" sldId="2017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396255270" sldId="2018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538531809" sldId="2019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266280935" sldId="2021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694354967" sldId="2022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719963188" sldId="2023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822779773" sldId="2024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950626005" sldId="2026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654740195" sldId="2028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320671353" sldId="2029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103747613" sldId="2030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255663266" sldId="2031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387149523" sldId="2032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359553645" sldId="2033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2273407" sldId="2034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573237576" sldId="2035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929704036" sldId="2037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797992300" sldId="2038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4098470047" sldId="2039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4055325610" sldId="2041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874319680" sldId="2042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4047993958" sldId="2043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412039052" sldId="2044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388854050" sldId="2045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664672944" sldId="2046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554166912" sldId="2047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820044126" sldId="2049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442347305" sldId="2050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640227480" sldId="2051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058759075" sldId="2052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761440957" sldId="2053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94444047" sldId="2054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513872403" sldId="2055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4143940685" sldId="2056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08971849" sldId="2057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454477828" sldId="2058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527792172" sldId="2059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338239348" sldId="2060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709580809" sldId="2061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732989350" sldId="2063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712779633" sldId="2064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071137528" sldId="2065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692004647" sldId="2066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680845140" sldId="2067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854195231" sldId="2068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526160926" sldId="2069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79692378" sldId="2070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4014278904" sldId="2071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4213148216" sldId="2073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34266116" sldId="2074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971726319" sldId="2075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415079254" sldId="2076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996363762" sldId="2077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316787951" sldId="2079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546098266" sldId="2080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92453865" sldId="2081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4422982" sldId="2082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048448342" sldId="2083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960352073" sldId="2084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81951610" sldId="2085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25599148" sldId="2087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4058229756" sldId="2088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414826180" sldId="2089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617404006" sldId="2090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528832295" sldId="2092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652032496" sldId="2093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6613365" sldId="2096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298908310" sldId="2098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029302236" sldId="2099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76649399" sldId="2100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819307452" sldId="2101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054331600" sldId="2102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659361713" sldId="2104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304366247" sldId="2164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734892387" sldId="2199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065950152" sldId="2212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615586892" sldId="2214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443262467" sldId="2215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238533269" sldId="2216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804017079" sldId="2217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326598626" sldId="2218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1316147" sldId="2219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260799035" sldId="2220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661294664" sldId="2221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442109244" sldId="2222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166111391" sldId="2223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269275359" sldId="2224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05287428" sldId="2225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949793750" sldId="2226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905130074" sldId="2227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560996722" sldId="2228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433963101" sldId="2229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083561297" sldId="2230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568409060" sldId="2231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488580232" sldId="2232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4242147839" sldId="2233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111044575" sldId="2234"/>
        </pc:sldMkLst>
      </pc:sldChg>
      <pc:sldChg chg="del">
        <pc:chgData name="TADF Focus" userId="f80ad0ba3a0aa502" providerId="LiveId" clId="{AE512255-27A0-46F6-96DA-277819A1D5CA}" dt="2026-04-22T09:59:34.074" v="0" actId="47"/>
        <pc:sldMkLst>
          <pc:docMk/>
          <pc:sldMk cId="4141931021" sldId="2235"/>
        </pc:sldMkLst>
      </pc:sldChg>
      <pc:sldChg chg="del">
        <pc:chgData name="TADF Focus" userId="f80ad0ba3a0aa502" providerId="LiveId" clId="{AE512255-27A0-46F6-96DA-277819A1D5CA}" dt="2026-04-22T09:59:34.074" v="0" actId="47"/>
        <pc:sldMkLst>
          <pc:docMk/>
          <pc:sldMk cId="1521694261" sldId="2240"/>
        </pc:sldMkLst>
      </pc:sldChg>
      <pc:sldChg chg="del">
        <pc:chgData name="TADF Focus" userId="f80ad0ba3a0aa502" providerId="LiveId" clId="{AE512255-27A0-46F6-96DA-277819A1D5CA}" dt="2026-04-22T09:59:34.074" v="0" actId="47"/>
        <pc:sldMkLst>
          <pc:docMk/>
          <pc:sldMk cId="3931842243" sldId="2241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665210445" sldId="2245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531125924" sldId="2247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174261872" sldId="2248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874413424" sldId="2250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929783042" sldId="2251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08749760" sldId="2252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489824846" sldId="2253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739190151" sldId="2254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149276756" sldId="2255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135685719" sldId="2256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160066918" sldId="2257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215935901" sldId="2258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328037868" sldId="2259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1208274197" sldId="2260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921295935" sldId="2261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06166153" sldId="2262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027488010" sldId="2263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86008125" sldId="2264"/>
        </pc:sldMkLst>
      </pc:sldChg>
      <pc:sldChg chg="del">
        <pc:chgData name="TADF Focus" userId="f80ad0ba3a0aa502" providerId="LiveId" clId="{AE512255-27A0-46F6-96DA-277819A1D5CA}" dt="2026-04-22T09:59:34.074" v="0" actId="47"/>
        <pc:sldMkLst>
          <pc:docMk/>
          <pc:sldMk cId="872350606" sldId="2265"/>
        </pc:sldMkLst>
      </pc:sldChg>
      <pc:sldChg chg="del">
        <pc:chgData name="TADF Focus" userId="f80ad0ba3a0aa502" providerId="LiveId" clId="{AE512255-27A0-46F6-96DA-277819A1D5CA}" dt="2026-04-22T10:00:14.079" v="1" actId="47"/>
        <pc:sldMkLst>
          <pc:docMk/>
          <pc:sldMk cId="3209969751" sldId="2427"/>
        </pc:sldMkLst>
      </pc:sldChg>
      <pc:sldChg chg="del">
        <pc:chgData name="TADF Focus" userId="f80ad0ba3a0aa502" providerId="LiveId" clId="{AE512255-27A0-46F6-96DA-277819A1D5CA}" dt="2026-04-22T09:59:34.074" v="0" actId="47"/>
        <pc:sldMkLst>
          <pc:docMk/>
          <pc:sldMk cId="1696077588" sldId="2431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4079162618" sldId="2433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034966644" sldId="2435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876313983" sldId="2436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306218251" sldId="2437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472803047" sldId="2438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3206409655" sldId="2439"/>
        </pc:sldMkLst>
      </pc:sldChg>
      <pc:sldChg chg="modSp mod">
        <pc:chgData name="TADF Focus" userId="f80ad0ba3a0aa502" providerId="LiveId" clId="{AE512255-27A0-46F6-96DA-277819A1D5CA}" dt="2026-04-22T10:01:16.390" v="30" actId="120"/>
        <pc:sldMkLst>
          <pc:docMk/>
          <pc:sldMk cId="2766590547" sldId="2440"/>
        </pc:sldMkLst>
        <pc:spChg chg="mod">
          <ac:chgData name="TADF Focus" userId="f80ad0ba3a0aa502" providerId="LiveId" clId="{AE512255-27A0-46F6-96DA-277819A1D5CA}" dt="2026-04-22T10:01:16.390" v="30" actId="120"/>
          <ac:spMkLst>
            <pc:docMk/>
            <pc:sldMk cId="2766590547" sldId="2440"/>
            <ac:spMk id="2" creationId="{CABADBCA-F337-BD05-3D9B-3D203984E130}"/>
          </ac:spMkLst>
        </pc:spChg>
      </pc:sldChg>
      <pc:sldChg chg="del">
        <pc:chgData name="TADF Focus" userId="f80ad0ba3a0aa502" providerId="LiveId" clId="{AE512255-27A0-46F6-96DA-277819A1D5CA}" dt="2026-04-22T10:00:14.079" v="1" actId="47"/>
        <pc:sldMkLst>
          <pc:docMk/>
          <pc:sldMk cId="127903818" sldId="2446"/>
        </pc:sldMkLst>
      </pc:sldChg>
      <pc:sldChg chg="del">
        <pc:chgData name="TADF Focus" userId="f80ad0ba3a0aa502" providerId="LiveId" clId="{AE512255-27A0-46F6-96DA-277819A1D5CA}" dt="2026-04-22T10:01:55.295" v="32" actId="47"/>
        <pc:sldMkLst>
          <pc:docMk/>
          <pc:sldMk cId="2368647177" sldId="2480"/>
        </pc:sldMkLst>
      </pc:sldChg>
      <pc:sldChg chg="del">
        <pc:chgData name="TADF Focus" userId="f80ad0ba3a0aa502" providerId="LiveId" clId="{AE512255-27A0-46F6-96DA-277819A1D5CA}" dt="2026-04-22T10:01:30.160" v="31" actId="47"/>
        <pc:sldMkLst>
          <pc:docMk/>
          <pc:sldMk cId="201249402" sldId="2489"/>
        </pc:sldMkLst>
      </pc:sldChg>
      <pc:sldChg chg="delSp modSp add mod">
        <pc:chgData name="TADF Focus" userId="f80ad0ba3a0aa502" providerId="LiveId" clId="{AE512255-27A0-46F6-96DA-277819A1D5CA}" dt="2026-04-22T10:01:09.515" v="29" actId="478"/>
        <pc:sldMkLst>
          <pc:docMk/>
          <pc:sldMk cId="3738011291" sldId="2493"/>
        </pc:sldMkLst>
        <pc:spChg chg="mod">
          <ac:chgData name="TADF Focus" userId="f80ad0ba3a0aa502" providerId="LiveId" clId="{AE512255-27A0-46F6-96DA-277819A1D5CA}" dt="2026-04-22T10:01:02.785" v="27" actId="20577"/>
          <ac:spMkLst>
            <pc:docMk/>
            <pc:sldMk cId="3738011291" sldId="2493"/>
            <ac:spMk id="2" creationId="{BA9B4ED3-E9D2-B691-6C1E-F6DE3812D036}"/>
          </ac:spMkLst>
        </pc:spChg>
        <pc:spChg chg="del mod">
          <ac:chgData name="TADF Focus" userId="f80ad0ba3a0aa502" providerId="LiveId" clId="{AE512255-27A0-46F6-96DA-277819A1D5CA}" dt="2026-04-22T10:01:09.515" v="29" actId="478"/>
          <ac:spMkLst>
            <pc:docMk/>
            <pc:sldMk cId="3738011291" sldId="2493"/>
            <ac:spMk id="3" creationId="{4274A94D-165B-E4CC-E5C2-28B07D6C3A33}"/>
          </ac:spMkLst>
        </pc:spChg>
      </pc:sldChg>
      <pc:sldChg chg="new del">
        <pc:chgData name="TADF Focus" userId="f80ad0ba3a0aa502" providerId="LiveId" clId="{AE512255-27A0-46F6-96DA-277819A1D5CA}" dt="2026-04-22T10:06:00.101" v="266" actId="47"/>
        <pc:sldMkLst>
          <pc:docMk/>
          <pc:sldMk cId="3910568821" sldId="2494"/>
        </pc:sldMkLst>
      </pc:sldChg>
      <pc:sldChg chg="addSp delSp modSp new mod modAnim">
        <pc:chgData name="TADF Focus" userId="f80ad0ba3a0aa502" providerId="LiveId" clId="{AE512255-27A0-46F6-96DA-277819A1D5CA}" dt="2026-04-22T10:07:29.968" v="553" actId="20577"/>
        <pc:sldMkLst>
          <pc:docMk/>
          <pc:sldMk cId="560089028" sldId="2495"/>
        </pc:sldMkLst>
        <pc:spChg chg="mod">
          <ac:chgData name="TADF Focus" userId="f80ad0ba3a0aa502" providerId="LiveId" clId="{AE512255-27A0-46F6-96DA-277819A1D5CA}" dt="2026-04-22T10:02:58.576" v="60" actId="20577"/>
          <ac:spMkLst>
            <pc:docMk/>
            <pc:sldMk cId="560089028" sldId="2495"/>
            <ac:spMk id="2" creationId="{169AF9A1-EEC5-E029-7B90-C5C7093C7081}"/>
          </ac:spMkLst>
        </pc:spChg>
        <pc:spChg chg="del">
          <ac:chgData name="TADF Focus" userId="f80ad0ba3a0aa502" providerId="LiveId" clId="{AE512255-27A0-46F6-96DA-277819A1D5CA}" dt="2026-04-22T10:02:36.829" v="35"/>
          <ac:spMkLst>
            <pc:docMk/>
            <pc:sldMk cId="560089028" sldId="2495"/>
            <ac:spMk id="3" creationId="{96E926E7-EE59-6CE0-3ABA-DF1D9FFDA559}"/>
          </ac:spMkLst>
        </pc:spChg>
        <pc:spChg chg="add mod">
          <ac:chgData name="TADF Focus" userId="f80ad0ba3a0aa502" providerId="LiveId" clId="{AE512255-27A0-46F6-96DA-277819A1D5CA}" dt="2026-04-22T10:05:50.977" v="264" actId="1076"/>
          <ac:spMkLst>
            <pc:docMk/>
            <pc:sldMk cId="560089028" sldId="2495"/>
            <ac:spMk id="4" creationId="{8B09EC44-8729-5DDE-B4ED-E09DCE0416D0}"/>
          </ac:spMkLst>
        </pc:spChg>
        <pc:spChg chg="add mod">
          <ac:chgData name="TADF Focus" userId="f80ad0ba3a0aa502" providerId="LiveId" clId="{AE512255-27A0-46F6-96DA-277819A1D5CA}" dt="2026-04-22T10:07:29.968" v="553" actId="20577"/>
          <ac:spMkLst>
            <pc:docMk/>
            <pc:sldMk cId="560089028" sldId="2495"/>
            <ac:spMk id="5" creationId="{BBF47E43-CE99-1799-F3FE-024353A45CDA}"/>
          </ac:spMkLst>
        </pc:spChg>
      </pc:sldChg>
      <pc:sldMasterChg chg="del delSldLayout">
        <pc:chgData name="TADF Focus" userId="f80ad0ba3a0aa502" providerId="LiveId" clId="{AE512255-27A0-46F6-96DA-277819A1D5CA}" dt="2026-04-22T10:01:55.295" v="32" actId="47"/>
        <pc:sldMasterMkLst>
          <pc:docMk/>
          <pc:sldMasterMk cId="2864692270" sldId="2147483696"/>
        </pc:sldMasterMkLst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2864692270" sldId="2147483696"/>
            <pc:sldLayoutMk cId="205123206" sldId="2147483697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2864692270" sldId="2147483696"/>
            <pc:sldLayoutMk cId="1530592297" sldId="2147483698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2864692270" sldId="2147483696"/>
            <pc:sldLayoutMk cId="3208110213" sldId="2147483699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2864692270" sldId="2147483696"/>
            <pc:sldLayoutMk cId="1870903776" sldId="2147483700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2864692270" sldId="2147483696"/>
            <pc:sldLayoutMk cId="62929884" sldId="2147483701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2864692270" sldId="2147483696"/>
            <pc:sldLayoutMk cId="4277815566" sldId="2147483702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2864692270" sldId="2147483696"/>
            <pc:sldLayoutMk cId="1852290660" sldId="2147483703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2864692270" sldId="2147483696"/>
            <pc:sldLayoutMk cId="1655225161" sldId="2147483704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2864692270" sldId="2147483696"/>
            <pc:sldLayoutMk cId="2702346717" sldId="2147483705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2864692270" sldId="2147483696"/>
            <pc:sldLayoutMk cId="42552009" sldId="2147483706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2864692270" sldId="2147483696"/>
            <pc:sldLayoutMk cId="4174471947" sldId="2147483707"/>
          </pc:sldLayoutMkLst>
        </pc:sldLayoutChg>
      </pc:sldMasterChg>
      <pc:sldMasterChg chg="del delSldLayout">
        <pc:chgData name="TADF Focus" userId="f80ad0ba3a0aa502" providerId="LiveId" clId="{AE512255-27A0-46F6-96DA-277819A1D5CA}" dt="2026-04-22T10:01:55.295" v="32" actId="47"/>
        <pc:sldMasterMkLst>
          <pc:docMk/>
          <pc:sldMasterMk cId="3183204629" sldId="2147483732"/>
        </pc:sldMasterMkLst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3183204629" sldId="2147483732"/>
            <pc:sldLayoutMk cId="807228024" sldId="2147483733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3183204629" sldId="2147483732"/>
            <pc:sldLayoutMk cId="2072035382" sldId="2147483734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3183204629" sldId="2147483732"/>
            <pc:sldLayoutMk cId="2797026610" sldId="2147483735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3183204629" sldId="2147483732"/>
            <pc:sldLayoutMk cId="2028810986" sldId="2147483736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3183204629" sldId="2147483732"/>
            <pc:sldLayoutMk cId="3834264673" sldId="2147483737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3183204629" sldId="2147483732"/>
            <pc:sldLayoutMk cId="1628597733" sldId="2147483738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3183204629" sldId="2147483732"/>
            <pc:sldLayoutMk cId="3605533089" sldId="2147483739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3183204629" sldId="2147483732"/>
            <pc:sldLayoutMk cId="593736065" sldId="2147483740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3183204629" sldId="2147483732"/>
            <pc:sldLayoutMk cId="3280763875" sldId="2147483741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3183204629" sldId="2147483732"/>
            <pc:sldLayoutMk cId="3237089937" sldId="2147483742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3183204629" sldId="2147483732"/>
            <pc:sldLayoutMk cId="365932089" sldId="2147483743"/>
          </pc:sldLayoutMkLst>
        </pc:sldLayoutChg>
      </pc:sldMasterChg>
      <pc:sldMasterChg chg="del delSldLayout">
        <pc:chgData name="TADF Focus" userId="f80ad0ba3a0aa502" providerId="LiveId" clId="{AE512255-27A0-46F6-96DA-277819A1D5CA}" dt="2026-04-22T10:01:55.295" v="32" actId="47"/>
        <pc:sldMasterMkLst>
          <pc:docMk/>
          <pc:sldMasterMk cId="4220401118" sldId="2147483744"/>
        </pc:sldMasterMkLst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4220401118" sldId="2147483744"/>
            <pc:sldLayoutMk cId="3939609213" sldId="2147483746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4220401118" sldId="2147483744"/>
            <pc:sldLayoutMk cId="2830792407" sldId="2147483747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4220401118" sldId="2147483744"/>
            <pc:sldLayoutMk cId="415306709" sldId="2147483748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4220401118" sldId="2147483744"/>
            <pc:sldLayoutMk cId="3652678921" sldId="2147483749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4220401118" sldId="2147483744"/>
            <pc:sldLayoutMk cId="748283033" sldId="2147483750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4220401118" sldId="2147483744"/>
            <pc:sldLayoutMk cId="68378722" sldId="2147483751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4220401118" sldId="2147483744"/>
            <pc:sldLayoutMk cId="3064093562" sldId="2147483752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4220401118" sldId="2147483744"/>
            <pc:sldLayoutMk cId="3729616576" sldId="2147483753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4220401118" sldId="2147483744"/>
            <pc:sldLayoutMk cId="2056827357" sldId="2147483754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4220401118" sldId="2147483744"/>
            <pc:sldLayoutMk cId="1873810277" sldId="2147483755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4220401118" sldId="2147483744"/>
            <pc:sldLayoutMk cId="888590145" sldId="2147483768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4220401118" sldId="2147483744"/>
            <pc:sldLayoutMk cId="541323470" sldId="2147483769"/>
          </pc:sldLayoutMkLst>
        </pc:sldLayoutChg>
      </pc:sldMasterChg>
      <pc:sldMasterChg chg="del delSldLayout">
        <pc:chgData name="TADF Focus" userId="f80ad0ba3a0aa502" providerId="LiveId" clId="{AE512255-27A0-46F6-96DA-277819A1D5CA}" dt="2026-04-22T10:01:55.295" v="32" actId="47"/>
        <pc:sldMasterMkLst>
          <pc:docMk/>
          <pc:sldMasterMk cId="1854664550" sldId="2147483756"/>
        </pc:sldMasterMkLst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1854664550" sldId="2147483756"/>
            <pc:sldLayoutMk cId="1164532217" sldId="2147483757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1854664550" sldId="2147483756"/>
            <pc:sldLayoutMk cId="3414750365" sldId="2147483758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1854664550" sldId="2147483756"/>
            <pc:sldLayoutMk cId="3825078908" sldId="2147483759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1854664550" sldId="2147483756"/>
            <pc:sldLayoutMk cId="370246533" sldId="2147483760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1854664550" sldId="2147483756"/>
            <pc:sldLayoutMk cId="1568656454" sldId="2147483761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1854664550" sldId="2147483756"/>
            <pc:sldLayoutMk cId="959541919" sldId="2147483762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1854664550" sldId="2147483756"/>
            <pc:sldLayoutMk cId="2578586320" sldId="2147483763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1854664550" sldId="2147483756"/>
            <pc:sldLayoutMk cId="2016683134" sldId="2147483764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1854664550" sldId="2147483756"/>
            <pc:sldLayoutMk cId="380934527" sldId="2147483765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1854664550" sldId="2147483756"/>
            <pc:sldLayoutMk cId="2183063164" sldId="2147483766"/>
          </pc:sldLayoutMkLst>
        </pc:sldLayoutChg>
        <pc:sldLayoutChg chg="del">
          <pc:chgData name="TADF Focus" userId="f80ad0ba3a0aa502" providerId="LiveId" clId="{AE512255-27A0-46F6-96DA-277819A1D5CA}" dt="2026-04-22T10:01:55.295" v="32" actId="47"/>
          <pc:sldLayoutMkLst>
            <pc:docMk/>
            <pc:sldMasterMk cId="1854664550" sldId="2147483756"/>
            <pc:sldLayoutMk cId="3779680314" sldId="214748376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BD9CEF-F191-4B19-A1BE-DCF5E59FAF03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2DFDC1-04AF-4078-A0FC-E3800F6554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932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92D1E-D33D-1776-DC49-E65F28246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2B4C13-3CD8-C18B-B4F5-3B976F45EA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F00699-396E-8731-7AD8-23EAE1443C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D01FBF-0C07-1B7A-BC2E-05E10CBDA7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2DFDC1-04AF-4078-A0FC-E3800F65540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4715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 embodiment or social class.. Therefore where is that context?</a:t>
            </a:r>
          </a:p>
          <a:p>
            <a:r>
              <a:rPr lang="en-GB" dirty="0"/>
              <a:t>In this view there is nothing that invites social class, money or determinants to be discussed explored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C6B39E-F2A8-4126-A56A-2854FE78075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5293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E190C-C484-3902-0EA4-F07500754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EE9965-D3E9-7536-16D5-B7803B20AA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37031F-3A37-4A09-35B2-802D10996D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79C4B6-78E0-2522-3C46-25EDEBE5AB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C6B39E-F2A8-4126-A56A-2854FE78075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56853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Again not representation in relationship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6B39E-F2A8-4126-A56A-2854FE78075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87827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20D7C-54D0-0147-AA9E-4C4E0225C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8B347A-979E-DEFA-35FE-D6447CC56A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238BB9-F703-B859-CDD2-B9F517ABF2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image presents a symmetrical model illustrating the concept of </a:t>
            </a:r>
            <a:r>
              <a:rPr lang="en-GB" b="1" dirty="0"/>
              <a:t>Relationship*</a:t>
            </a:r>
            <a:r>
              <a:rPr lang="en-GB" dirty="0"/>
              <a:t> (denoted by a double-headed arrow) between two entities </a:t>
            </a:r>
            <a:r>
              <a:rPr lang="en-GB" dirty="0" err="1"/>
              <a:t>labeled</a:t>
            </a:r>
            <a:r>
              <a:rPr lang="en-GB" dirty="0"/>
              <a:t> </a:t>
            </a:r>
            <a:r>
              <a:rPr lang="en-GB" b="1" dirty="0"/>
              <a:t>Client</a:t>
            </a:r>
            <a:r>
              <a:rPr lang="en-GB" dirty="0"/>
              <a:t> and </a:t>
            </a:r>
            <a:r>
              <a:rPr lang="en-GB" b="1" dirty="0"/>
              <a:t>Helper</a:t>
            </a:r>
            <a:r>
              <a:rPr lang="en-GB" dirty="0"/>
              <a:t>.</a:t>
            </a:r>
          </a:p>
          <a:p>
            <a:r>
              <a:rPr lang="en-GB" dirty="0"/>
              <a:t>Both the Client and the Helper are depicted as having an </a:t>
            </a:r>
            <a:r>
              <a:rPr lang="en-GB" b="1" dirty="0"/>
              <a:t>Experience</a:t>
            </a:r>
            <a:r>
              <a:rPr lang="en-GB" dirty="0"/>
              <a:t> (defined as </a:t>
            </a:r>
            <a:r>
              <a:rPr lang="en-GB" b="1" dirty="0"/>
              <a:t>Inner and Interpersonal</a:t>
            </a:r>
            <a:r>
              <a:rPr lang="en-GB" dirty="0"/>
              <a:t>) at the </a:t>
            </a:r>
            <a:r>
              <a:rPr lang="en-GB" dirty="0" err="1"/>
              <a:t>center</a:t>
            </a:r>
            <a:r>
              <a:rPr lang="en-GB" dirty="0"/>
              <a:t>, which is surrounded by a ring of six interconnected factors:</a:t>
            </a:r>
          </a:p>
          <a:p>
            <a:r>
              <a:rPr lang="en-GB" b="1" dirty="0"/>
              <a:t>Knowledge</a:t>
            </a:r>
            <a:endParaRPr lang="en-GB" dirty="0"/>
          </a:p>
          <a:p>
            <a:r>
              <a:rPr lang="en-GB" b="1" dirty="0"/>
              <a:t>Worldview</a:t>
            </a:r>
            <a:r>
              <a:rPr lang="en-GB" dirty="0"/>
              <a:t> (Beliefs &amp; Meaning)</a:t>
            </a:r>
          </a:p>
          <a:p>
            <a:r>
              <a:rPr lang="en-GB" b="1" dirty="0"/>
              <a:t>Identity</a:t>
            </a:r>
            <a:endParaRPr lang="en-GB" dirty="0"/>
          </a:p>
          <a:p>
            <a:r>
              <a:rPr lang="en-GB" b="1" dirty="0"/>
              <a:t>Context</a:t>
            </a:r>
            <a:r>
              <a:rPr lang="en-GB" dirty="0"/>
              <a:t> (Lived)</a:t>
            </a:r>
          </a:p>
          <a:p>
            <a:r>
              <a:rPr lang="en-GB" b="1" dirty="0"/>
              <a:t>Time</a:t>
            </a:r>
            <a:endParaRPr lang="en-GB" dirty="0"/>
          </a:p>
          <a:p>
            <a:r>
              <a:rPr lang="en-GB" b="1" dirty="0"/>
              <a:t>Embodiment</a:t>
            </a:r>
            <a:endParaRPr lang="en-GB" dirty="0"/>
          </a:p>
          <a:p>
            <a:r>
              <a:rPr lang="en-GB" dirty="0"/>
              <a:t>This model suggests that a therapeutic or helping relationship is established through the interaction and shared space between the complex, multi-layered experiences of two people, where each person's experience is fundamentally shaped by these six core components. The subtle variations in </a:t>
            </a:r>
            <a:r>
              <a:rPr lang="en-GB" dirty="0" err="1"/>
              <a:t>color</a:t>
            </a:r>
            <a:r>
              <a:rPr lang="en-GB" dirty="0"/>
              <a:t> within the factors might indicate different layers or aspects of each component, such as explicit vs. implicit knowledge or past vs. present time.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5591C4-A5DC-D075-86A6-6C98C76900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C6B39E-F2A8-4126-A56A-2854FE78075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85847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Increases scope – promotes exploration of MH on experience and discrimination and barriers.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6B39E-F2A8-4126-A56A-2854FE78075C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3320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F1B6D-0094-DEB6-964E-3D9D0B957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C3E918-7EB6-D6D3-BB89-908740E483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505BAF-F51A-AA15-D275-04E0255DFD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CE5F39-793D-F779-9A65-4881C4B2C2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24EBB6-9210-4DD1-B27B-F9500098D5F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08288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6B39E-F2A8-4126-A56A-2854FE78075C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601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39EC8-0B83-979F-C5BB-3C8077C85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B4717E-2C6C-9210-211B-3DC9A4AEC4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F9FC63-873D-DD5D-C740-5D12997E6A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Individual experience is shaped by WICKET-BOND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0FB790-5453-8C5C-D8A1-1D193CC299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C6B39E-F2A8-4126-A56A-2854FE78075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2760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110E5-7301-43F2-B231-310DFF093F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8D2ECE-32C3-414F-989B-74CE02CD98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3262C3-1934-40B3-83D9-5C96E32BA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B54AD-65C7-4CB9-8441-04EE2F6B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07556A-4BE1-4B1F-A1CC-BB8655AE9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7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2AAD3-317F-4AAD-87B1-F2DFAE08A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D149C-38AA-491F-9572-85E1F8737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AC539D-AFA1-47EF-AB6D-44D60ED87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F3D955-E614-4341-88E9-19707DB6F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C5DE95-A95D-4297-A13B-DEDDB300E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480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203E5-D78A-4E88-8935-E2D09D763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29A7CC-9503-4EF1-BA23-68F14DEDB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16B13-195A-49AD-8227-2C82E429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1ED9BD-E9A7-4132-82F3-EA934DD3F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8B3327-ACA2-456E-972A-7C78ADD2C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2573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C97BC-6FE6-4DEB-9914-0BC6F8C5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79220-59EC-4B4E-8BB2-6D901CFBB8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911891-F605-4B8B-B30F-D1D5375EEE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EF8A26-996B-4DFD-BB24-3D4D623E2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E35026-BACB-4A2D-8913-A58432036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719DBF-1452-465D-90A8-BD0FEEC82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933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D7F3F-4C28-4A43-B6C6-56DB554D1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C43A94-6EA8-4427-9436-B0D8955BD1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5AF709-A410-4B57-AC33-18DDB0806A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AA3CB0-A421-448B-97E5-CD7FD9E8B9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66B3F5-B2FF-4915-B898-24663BF840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BFA1E3-C38B-422D-8559-05AA5D994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012146-7A95-4995-907B-727808EBE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640825-7390-463E-8FB8-047C02763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9853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CABAC-20FA-4804-AC92-5D0DD4BA2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B0A1B7-9097-4B57-8A63-1443E5550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C9885E-8AA6-4AEE-AFBF-7111C39B2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8A408C-074E-4287-898A-BD4B12DD9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59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9C3530-0EC8-4C18-87D1-BF8556BD3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440AC5-7B54-4A66-BA3D-4DDADBFE5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DBA30D-38D7-48F6-914A-BE3F87EE5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308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30719-462E-4EFE-AA69-83CED2C78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12C08-5A12-4901-B7EE-ECF4442DE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630B4D-24CF-4616-8612-28B7373A04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7E1FE9-F92A-4FEA-8CC1-842D8BAED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BF8A3-C582-4DCF-8D2C-6401C9A47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E6F1EE-FE21-4405-A5CA-703D90404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0903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E073F-BA3A-4474-937C-3D59C2D56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593FC6-C2F1-4B78-814C-E75574C8C5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BE767-58B2-4C58-A92F-74BE22433B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DD8ED-A894-4B13-94BB-880D6A7AB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A1FB81-5295-4BF0-BD5E-BD3A37125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DDBC37-0EAE-492B-A2D1-39FAEE23A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293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9AC22-8EC6-452A-8970-277D064AF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6601B9-E3ED-4331-9CB2-E6AEE9C465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E4D9A8-C304-4CE8-B8B5-B85EAEC73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E46D24-8FE9-435A-B623-DF41DA35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FD1446-8CEE-4720-8814-C58138A82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6692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495779-7D03-4EC8-85D5-801BBE620B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9F7B21-1C76-4047-BBBD-37E105787F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0DDBF-058D-4D5E-9D67-D620A68C8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497889-112C-4FDD-A2E3-149CA2685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0ACBB5-6A2B-40D0-8CD1-88DDEB791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481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20546-81A7-4EB9-A719-AAAA86EED9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5D5037-84D8-4B49-86D5-75BC29EBF7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74C58-640D-4259-A58B-5F16225B7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3308A-F78D-4DF8-A34B-E8EC765D6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1D2D2-7F1A-432F-8196-FEB1C00C1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2749242"/>
      </p:ext>
    </p:extLst>
  </p:cSld>
  <p:clrMapOvr>
    <a:masterClrMapping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FF85D-860F-43B4-AAE7-D2F4E6D58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C5EF6-CA87-4A78-AE36-8D31690A2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FF33CC"/>
              </a:buClr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1B49D3-C464-4787-94C1-4A156CB34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659D93-814A-40BF-9D2D-8A3DAFE95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13C04-F0E9-4B13-B98D-91DB2311E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1527811"/>
      </p:ext>
    </p:extLst>
  </p:cSld>
  <p:clrMapOvr>
    <a:masterClrMapping/>
  </p:clrMapOvr>
  <p:transition spd="slow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E69EF-6B64-454D-BA4A-A5B200B93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E75806-84D1-43F7-8389-30D076175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AAC0C-14C3-42B0-9B16-C868F6027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589E74-A898-47B1-9544-EA94896F0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DA0F5-6A16-4228-AF2C-DFCAA7ED7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4362010"/>
      </p:ext>
    </p:extLst>
  </p:cSld>
  <p:clrMapOvr>
    <a:masterClrMapping/>
  </p:clrMapOvr>
  <p:transition spd="slow"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A771F-B87E-4EF2-AB97-4FFE7E53D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EDBFE-544B-4CCA-94FE-4DFCBE1D29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319C45-0686-4691-B490-774C413599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99CAED-A564-42A5-A3DA-C764B2F2B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131730-2731-4185-AB4D-96FC2951D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E0474-DC30-4C5C-88CA-60A8F0B37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2669853"/>
      </p:ext>
    </p:extLst>
  </p:cSld>
  <p:clrMapOvr>
    <a:masterClrMapping/>
  </p:clrMapOvr>
  <p:transition spd="slow">
    <p:cov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047E4-D3A4-4045-AD0D-08287BC8A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65132-BE23-43F9-9155-5B77317F6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3B4ED0-AAF9-4C5E-ABC0-C679BA1351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50FEAA-2E92-4B60-BD28-2B47DA88EC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CF4BBD-E13D-4497-84D0-3595ADA650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4AB006-9C3C-44AE-A053-D545D18BB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6C681D-F9C7-4CC6-B025-5647AD2A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03B13-C440-4936-B7E7-801AD3D66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6014733"/>
      </p:ext>
    </p:extLst>
  </p:cSld>
  <p:clrMapOvr>
    <a:masterClrMapping/>
  </p:clrMapOvr>
  <p:transition spd="slow"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5D284-1B20-4F64-9926-AD9FE03A3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BE90AD-DFA2-49C7-B37D-64C5B942E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7A45BB-545C-41C0-B38B-065824B7A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436ACF-1A03-41F0-AB37-21480D50D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440859"/>
      </p:ext>
    </p:extLst>
  </p:cSld>
  <p:clrMapOvr>
    <a:masterClrMapping/>
  </p:clrMapOvr>
  <p:transition spd="slow"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559FA9-4F77-4974-9600-BBE2F783F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7B267D-BC8F-44A6-965F-982AE02A7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11FF46-2978-437D-A054-FD4B689F5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977854"/>
      </p:ext>
    </p:extLst>
  </p:cSld>
  <p:clrMapOvr>
    <a:masterClrMapping/>
  </p:clrMapOvr>
  <p:transition spd="slow">
    <p:cov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073F3-DBEA-447A-89A2-6C47756FA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F906B-C68A-4382-8232-DABB65BA3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A6B4F-FEBD-4EA4-84DB-CDFFD4B2F0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9037DE-7D60-4A22-862F-B93ECA50C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309F14-8447-48FF-8552-24348FE30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08E3CF-7E13-4A50-A0FB-752A88753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938081"/>
      </p:ext>
    </p:extLst>
  </p:cSld>
  <p:clrMapOvr>
    <a:masterClrMapping/>
  </p:clrMapOvr>
  <p:transition spd="slow">
    <p:cov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67815-2221-4540-B2F6-57443DB1C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DE6339-16EC-4FE8-A79B-8639C0F82A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D2DEF-6F03-4432-8004-E61C5E8D1B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274922-4899-4C07-9CBC-A0EBC9E9E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B8B868-6420-48E2-86CC-97FCB52BB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42E46D-ACBA-486D-A32B-A2FA58107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3922183"/>
      </p:ext>
    </p:extLst>
  </p:cSld>
  <p:clrMapOvr>
    <a:masterClrMapping/>
  </p:clrMapOvr>
  <p:transition spd="slow">
    <p:cov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1EF34-8C3F-418F-B9F7-426093EC4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59995D-94A1-472F-A9DE-1EAC8ABBBF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3566F1-2015-4103-BC06-4787C2279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08EB6F-7379-45D0-AD06-1FA4E72D0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C36D8-50A6-4E1D-A155-7476FECB5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2919128"/>
      </p:ext>
    </p:extLst>
  </p:cSld>
  <p:clrMapOvr>
    <a:masterClrMapping/>
  </p:clrMapOvr>
  <p:transition spd="slow">
    <p:cov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D48295-405E-4F61-A373-ED04FF8BD8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3687D0-70C7-4CD0-B4B5-C36E68B661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FA771-8DB3-467E-AA9B-219521C45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D7DBD-E73D-4516-9B71-869A87031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ED251B-3189-4279-8239-08915EF44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323219"/>
      </p:ext>
    </p:extLst>
  </p:cSld>
  <p:clrMapOvr>
    <a:masterClrMapping/>
  </p:clrMapOvr>
  <p:transition spd="slow">
    <p:cov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20546-81A7-4EB9-A719-AAAA86EED9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5D5037-84D8-4B49-86D5-75BC29EBF7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74C58-640D-4259-A58B-5F16225B7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3308A-F78D-4DF8-A34B-E8EC765D6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1D2D2-7F1A-432F-8196-FEB1C00C1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1377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FF85D-860F-43B4-AAE7-D2F4E6D58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C5EF6-CA87-4A78-AE36-8D31690A2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1B49D3-C464-4787-94C1-4A156CB34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659D93-814A-40BF-9D2D-8A3DAFE95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13C04-F0E9-4B13-B98D-91DB2311E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0671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E69EF-6B64-454D-BA4A-A5B200B93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E75806-84D1-43F7-8389-30D076175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AAC0C-14C3-42B0-9B16-C868F6027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589E74-A898-47B1-9544-EA94896F0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DA0F5-6A16-4228-AF2C-DFCAA7ED7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4560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A771F-B87E-4EF2-AB97-4FFE7E53D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EDBFE-544B-4CCA-94FE-4DFCBE1D29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319C45-0686-4691-B490-774C413599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99CAED-A564-42A5-A3DA-C764B2F2B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131730-2731-4185-AB4D-96FC2951D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E0474-DC30-4C5C-88CA-60A8F0B37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8972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047E4-D3A4-4045-AD0D-08287BC8A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65132-BE23-43F9-9155-5B77317F6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3B4ED0-AAF9-4C5E-ABC0-C679BA1351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50FEAA-2E92-4B60-BD28-2B47DA88EC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CF4BBD-E13D-4497-84D0-3595ADA650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4AB006-9C3C-44AE-A053-D545D18BB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6C681D-F9C7-4CC6-B025-5647AD2A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03B13-C440-4936-B7E7-801AD3D66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8030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5D284-1B20-4F64-9926-AD9FE03A3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BE90AD-DFA2-49C7-B37D-64C5B942E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7A45BB-545C-41C0-B38B-065824B7A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436ACF-1A03-41F0-AB37-21480D50D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8864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559FA9-4F77-4974-9600-BBE2F783F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7B267D-BC8F-44A6-965F-982AE02A7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11FF46-2978-437D-A054-FD4B689F5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88600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073F3-DBEA-447A-89A2-6C47756FA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F906B-C68A-4382-8232-DABB65BA3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A6B4F-FEBD-4EA4-84DB-CDFFD4B2F0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9037DE-7D60-4A22-862F-B93ECA50C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309F14-8447-48FF-8552-24348FE30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08E3CF-7E13-4A50-A0FB-752A88753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30946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67815-2221-4540-B2F6-57443DB1C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DE6339-16EC-4FE8-A79B-8639C0F82A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D2DEF-6F03-4432-8004-E61C5E8D1B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274922-4899-4C07-9CBC-A0EBC9E9E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B8B868-6420-48E2-86CC-97FCB52BB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42E46D-ACBA-486D-A32B-A2FA58107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4542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1EF34-8C3F-418F-B9F7-426093EC4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59995D-94A1-472F-A9DE-1EAC8ABBBF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3566F1-2015-4103-BC06-4787C2279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08EB6F-7379-45D0-AD06-1FA4E72D0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C36D8-50A6-4E1D-A155-7476FECB5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91123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D48295-405E-4F61-A373-ED04FF8BD8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3687D0-70C7-4CD0-B4B5-C36E68B661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FA771-8DB3-467E-AA9B-219521C45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D7DBD-E73D-4516-9B71-869A87031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ED251B-3189-4279-8239-08915EF44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783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BFDD12-73FF-4799-AE97-9D0767818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3A72F-1F8E-4DCE-9091-96A89A8DDA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D15C3B-4B04-492C-A445-B7932F48CC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45924-B5A3-4B33-9772-79F4B2DD056C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7D262-8AFF-4620-9EF1-E45F49B773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FBFEF-C027-496F-9141-577DE9C5F1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661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3376DC-A2F8-4E28-A408-863BCDF01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203FE5-73D9-4129-807C-741FF41B0F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BC234-BA2D-45F8-B2EC-FA00316855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76581-6B4F-4AAC-B67A-29D74E87627E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0A373-7862-408A-B257-C2C502061B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73D84-928F-4CF4-8F48-E8201BEF5E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F31322F-346C-4E4D-9C38-03207854238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4566" y="6105525"/>
            <a:ext cx="1392046" cy="61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1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3376DC-A2F8-4E28-A408-863BCDF01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203FE5-73D9-4129-807C-741FF41B0F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BC234-BA2D-45F8-B2EC-FA00316855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76581-6B4F-4AAC-B67A-29D74E87627E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0A373-7862-408A-B257-C2C502061B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73D84-928F-4CF4-8F48-E8201BEF5E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0529E1-F343-47C7-AD26-54E5E161EC86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668001" y="5334001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171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osIhiS6Isec?si=kXtu4GGL2MgKZgXX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mailto:admin@tadf.co.uk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AF9A1-EEC5-E029-7B90-C5C7093C7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Briefing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09EC44-8729-5DDE-B4ED-E09DCE0416D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80314" y="5863615"/>
            <a:ext cx="10515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Material @ Mamood Ahmad 2026, From “A New Introduction to Counselling and Psychotherapy (Routledge Books)”.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Permission granted to share and reuse unmodified with attribution.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F47E43-CE99-1799-F3FE-024353A45CDA}"/>
              </a:ext>
            </a:extLst>
          </p:cNvPr>
          <p:cNvSpPr txBox="1"/>
          <p:nvPr/>
        </p:nvSpPr>
        <p:spPr>
          <a:xfrm>
            <a:off x="838200" y="1762963"/>
            <a:ext cx="945123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Slides and video recording demonstration for introducing new students to Whole Experience Model </a:t>
            </a:r>
          </a:p>
          <a:p>
            <a:endParaRPr lang="en-GB" dirty="0"/>
          </a:p>
          <a:p>
            <a:r>
              <a:rPr lang="en-GB" dirty="0"/>
              <a:t>Video demonstration with live students here: </a:t>
            </a:r>
            <a:r>
              <a:rPr lang="en-GB" dirty="0">
                <a:hlinkClick r:id="rId2"/>
              </a:rPr>
              <a:t>https://youtu.be/osIhiS6Isec?si=kXtu4GGL2MgKZgXX</a:t>
            </a:r>
            <a:endParaRPr lang="en-GB" dirty="0"/>
          </a:p>
          <a:p>
            <a:endParaRPr lang="en-GB" dirty="0"/>
          </a:p>
          <a:p>
            <a:r>
              <a:rPr lang="en-GB" dirty="0"/>
              <a:t>Lecturer notes:</a:t>
            </a:r>
          </a:p>
          <a:p>
            <a:r>
              <a:rPr lang="en-GB" dirty="0"/>
              <a:t>Purpose is to experientially teach students / therapists importance of attuning to </a:t>
            </a:r>
            <a:r>
              <a:rPr lang="en-GB"/>
              <a:t>clients (</a:t>
            </a:r>
            <a:r>
              <a:rPr lang="en-GB" dirty="0"/>
              <a:t>through own experience)</a:t>
            </a:r>
          </a:p>
          <a:p>
            <a:r>
              <a:rPr lang="en-GB" dirty="0"/>
              <a:t>Focus on student own self exploration and listening to others not dialogue with others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008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BEF73E-33FC-DD85-AB45-FE26FAE65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con&#10;&#10;Description automatically generated with medium confidence">
            <a:extLst>
              <a:ext uri="{FF2B5EF4-FFF2-40B4-BE49-F238E27FC236}">
                <a16:creationId xmlns:a16="http://schemas.microsoft.com/office/drawing/2014/main" id="{1658DE0C-97AC-C8DE-F98D-2FCA60FDCD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t="9091" r="2955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3">
            <a:extLst>
              <a:ext uri="{FF2B5EF4-FFF2-40B4-BE49-F238E27FC236}">
                <a16:creationId xmlns:a16="http://schemas.microsoft.com/office/drawing/2014/main" id="{8F743C0B-DBA1-B001-3C46-29F7397625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7D7126-9698-3206-91C3-A92323251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17" y="1726113"/>
            <a:ext cx="3759240" cy="1344975"/>
          </a:xfrm>
        </p:spPr>
        <p:txBody>
          <a:bodyPr>
            <a:noAutofit/>
          </a:bodyPr>
          <a:lstStyle/>
          <a:p>
            <a:r>
              <a:rPr lang="en-GB" sz="4000" dirty="0"/>
              <a:t>Whole Experience: </a:t>
            </a:r>
            <a:br>
              <a:rPr lang="en-GB" sz="4000" dirty="0"/>
            </a:br>
            <a:r>
              <a:rPr lang="en-GB" sz="4000" dirty="0"/>
              <a:t>Self Development Session</a:t>
            </a:r>
          </a:p>
        </p:txBody>
      </p:sp>
    </p:spTree>
    <p:extLst>
      <p:ext uri="{BB962C8B-B14F-4D97-AF65-F5344CB8AC3E}">
        <p14:creationId xmlns:p14="http://schemas.microsoft.com/office/powerpoint/2010/main" val="1969800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4565E-F2BF-A3C7-D1CE-8CA2DCF73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C647F-F962-E68B-4334-811A398247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Learning Outcome: To </a:t>
            </a:r>
            <a:r>
              <a:rPr lang="en-GB" b="1" dirty="0"/>
              <a:t>embed a Whole Experience Model </a:t>
            </a:r>
            <a:r>
              <a:rPr lang="en-GB" dirty="0"/>
              <a:t>within oneself, enabling a deeper understanding of self, others, and clients</a:t>
            </a:r>
          </a:p>
          <a:p>
            <a:r>
              <a:rPr lang="en-GB" dirty="0"/>
              <a:t>Learning Objectives:</a:t>
            </a:r>
          </a:p>
          <a:p>
            <a:pPr lvl="1"/>
            <a:r>
              <a:rPr lang="en-GB" dirty="0"/>
              <a:t>Be able to describe </a:t>
            </a:r>
            <a:r>
              <a:rPr lang="en-GB" b="1" dirty="0"/>
              <a:t>why</a:t>
            </a:r>
            <a:r>
              <a:rPr lang="en-GB" dirty="0"/>
              <a:t> a Whole Experience Model is vital for creating stronger, equity-by-design learning and practice.</a:t>
            </a:r>
          </a:p>
          <a:p>
            <a:pPr lvl="1"/>
            <a:r>
              <a:rPr lang="en-GB" dirty="0"/>
              <a:t>Gain an </a:t>
            </a:r>
            <a:r>
              <a:rPr lang="en-GB" b="1" dirty="0"/>
              <a:t>experiential understanding </a:t>
            </a:r>
            <a:r>
              <a:rPr lang="en-GB" dirty="0"/>
              <a:t>of the Whole Experience Model</a:t>
            </a:r>
          </a:p>
          <a:p>
            <a:pPr lvl="1"/>
            <a:r>
              <a:rPr lang="en-GB" dirty="0"/>
              <a:t>Understand </a:t>
            </a:r>
            <a:r>
              <a:rPr lang="en-GB" b="1" dirty="0"/>
              <a:t>use cases </a:t>
            </a:r>
            <a:r>
              <a:rPr lang="en-GB" dirty="0"/>
              <a:t>for applying the Whole Experience Model.</a:t>
            </a:r>
          </a:p>
          <a:p>
            <a:pPr lvl="1"/>
            <a:r>
              <a:rPr lang="en-GB" dirty="0"/>
              <a:t>Be able to access resources for continuous learning.</a:t>
            </a:r>
          </a:p>
          <a:p>
            <a:r>
              <a:rPr lang="en-GB" sz="2000" i="1" dirty="0"/>
              <a:t>Resources needed: Access to Whole Experience Reference Card</a:t>
            </a:r>
          </a:p>
        </p:txBody>
      </p:sp>
    </p:spTree>
    <p:extLst>
      <p:ext uri="{BB962C8B-B14F-4D97-AF65-F5344CB8AC3E}">
        <p14:creationId xmlns:p14="http://schemas.microsoft.com/office/powerpoint/2010/main" val="312098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B0160-AABA-FF00-74FE-8E093DCB3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C1B03B-0472-0D85-3B01-5317CEFAE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7013" y="270013"/>
            <a:ext cx="6317974" cy="63179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83BE1F-F328-8F75-A1AE-49DB72770BE1}"/>
              </a:ext>
            </a:extLst>
          </p:cNvPr>
          <p:cNvSpPr txBox="1"/>
          <p:nvPr/>
        </p:nvSpPr>
        <p:spPr>
          <a:xfrm>
            <a:off x="641023" y="270013"/>
            <a:ext cx="210745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WHOLE EMBEDDED CURRICULUM IN A BOOK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ONLINE RESOURCES &amp; LESSONS</a:t>
            </a:r>
          </a:p>
        </p:txBody>
      </p:sp>
    </p:spTree>
    <p:extLst>
      <p:ext uri="{BB962C8B-B14F-4D97-AF65-F5344CB8AC3E}">
        <p14:creationId xmlns:p14="http://schemas.microsoft.com/office/powerpoint/2010/main" val="3823979280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322FA-5A9A-0658-41C0-7483E90F4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B4ED3-E9D2-B691-6C1E-F6DE3812D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WICKET Model Exploration</a:t>
            </a:r>
          </a:p>
        </p:txBody>
      </p:sp>
    </p:spTree>
    <p:extLst>
      <p:ext uri="{BB962C8B-B14F-4D97-AF65-F5344CB8AC3E}">
        <p14:creationId xmlns:p14="http://schemas.microsoft.com/office/powerpoint/2010/main" val="3738011291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ADBCA-F337-BD05-3D9B-3D203984E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Experiential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CE627-2549-E24D-A5B7-DA122A3312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Exercise 1: What is influencing your experience in here and now?</a:t>
            </a:r>
          </a:p>
        </p:txBody>
      </p:sp>
    </p:spTree>
    <p:extLst>
      <p:ext uri="{BB962C8B-B14F-4D97-AF65-F5344CB8AC3E}">
        <p14:creationId xmlns:p14="http://schemas.microsoft.com/office/powerpoint/2010/main" val="2766590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DCAE7-C4DA-5B01-4046-685A44374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DB200-B53E-E5F2-590D-70C443CEF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Current Experience Model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F4913F8-D72D-D222-C14B-1711B9493687}"/>
              </a:ext>
            </a:extLst>
          </p:cNvPr>
          <p:cNvSpPr/>
          <p:nvPr/>
        </p:nvSpPr>
        <p:spPr>
          <a:xfrm>
            <a:off x="5120325" y="2575874"/>
            <a:ext cx="1951348" cy="1706251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Experience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Inner and Interpersonal</a:t>
            </a:r>
          </a:p>
        </p:txBody>
      </p:sp>
      <p:pic>
        <p:nvPicPr>
          <p:cNvPr id="6" name="Graphic 5" descr="School boy with solid fill">
            <a:extLst>
              <a:ext uri="{FF2B5EF4-FFF2-40B4-BE49-F238E27FC236}">
                <a16:creationId xmlns:a16="http://schemas.microsoft.com/office/drawing/2014/main" id="{D4E83C55-FDE1-F2B5-0E11-09398FCD51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87220" y="3786777"/>
            <a:ext cx="417559" cy="4953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7C4C03-EED9-98AE-6B90-3BFC04067360}"/>
              </a:ext>
            </a:extLst>
          </p:cNvPr>
          <p:cNvSpPr txBox="1"/>
          <p:nvPr/>
        </p:nvSpPr>
        <p:spPr>
          <a:xfrm>
            <a:off x="1009806" y="1445591"/>
            <a:ext cx="24584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Gaps in fuller  understanding of experience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Exclusion by invisibility which replicates into training modules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Risks constricts whole population representation, knowledge, voice, lived experiences, empathy, barriers, and needs.</a:t>
            </a:r>
            <a:endParaRPr kumimoji="0" lang="en-GB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8675C1-5550-E877-DACE-8C01AD0EBEC5}"/>
              </a:ext>
            </a:extLst>
          </p:cNvPr>
          <p:cNvSpPr txBox="1"/>
          <p:nvPr/>
        </p:nvSpPr>
        <p:spPr>
          <a:xfrm>
            <a:off x="8684333" y="2745556"/>
            <a:ext cx="187593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Fragments understanding of self, context, their meanings to adaptations / later adds..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BB0748-0D71-5F77-E63C-8681891E1EA0}"/>
              </a:ext>
            </a:extLst>
          </p:cNvPr>
          <p:cNvSpPr txBox="1"/>
          <p:nvPr/>
        </p:nvSpPr>
        <p:spPr>
          <a:xfrm>
            <a:off x="5948325" y="2225395"/>
            <a:ext cx="343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340393136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73E3C-C898-0849-8843-01323213F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CD847F9-3621-F89E-9DF6-8DED16E6E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6579" y="59551"/>
            <a:ext cx="8376557" cy="6350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241799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479FFAB-ACCF-1585-3C98-9189AE478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0909" y="0"/>
            <a:ext cx="50501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767804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1B443-A842-1C10-65E4-9FFA16A09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0421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Level 2 - Self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2B2333F-DEC7-340F-0913-5ED2445646E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718" y="1084082"/>
            <a:ext cx="8058571" cy="5128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938B9E8-4B83-B425-394A-BE52F258342E}"/>
              </a:ext>
            </a:extLst>
          </p:cNvPr>
          <p:cNvSpPr txBox="1"/>
          <p:nvPr/>
        </p:nvSpPr>
        <p:spPr>
          <a:xfrm>
            <a:off x="569843" y="2133775"/>
            <a:ext cx="22926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Each from consideration of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DIFFERENCE, NORMATIVITY, OPPORTUNITY AND BARRIERS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696235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39DD2-3D75-C01C-A90F-075E0CE1E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D1AE0-548D-B767-8BAB-616BFA79E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Breakout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03026-F83B-9BEC-4FF3-4DB24C880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Discuss and clarify understanding of the model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0880505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D7507-FB85-33AB-A0D6-29A0DACA1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A3786-03B3-0C59-0553-E00637FD5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Breakout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82DC8-C969-B407-9EC7-2D2CAD464D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Introduce yourself through aspects of WICKET model including BOND (Barriers, Opportunities, Normativity or Difference)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3346447"/>
      </p:ext>
    </p:extLst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DFA01-5E23-C198-FEF8-F000E67E3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71682-C6FB-44CE-5067-32114762A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Relationship 1.0 (As-is)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BCBFA1C-5165-2C27-0865-229B2E1FA5B2}"/>
              </a:ext>
            </a:extLst>
          </p:cNvPr>
          <p:cNvSpPr/>
          <p:nvPr/>
        </p:nvSpPr>
        <p:spPr>
          <a:xfrm>
            <a:off x="2634399" y="1809050"/>
            <a:ext cx="1951348" cy="170625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Self Experience</a:t>
            </a:r>
          </a:p>
        </p:txBody>
      </p:sp>
      <p:pic>
        <p:nvPicPr>
          <p:cNvPr id="6" name="Graphic 5" descr="School boy with solid fill">
            <a:extLst>
              <a:ext uri="{FF2B5EF4-FFF2-40B4-BE49-F238E27FC236}">
                <a16:creationId xmlns:a16="http://schemas.microsoft.com/office/drawing/2014/main" id="{2F25BF78-18AA-AE70-B2D8-7D4315E359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1293" y="3019953"/>
            <a:ext cx="417559" cy="495348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24F97FC1-6928-5C0E-6D66-5ABCB593BB93}"/>
              </a:ext>
            </a:extLst>
          </p:cNvPr>
          <p:cNvSpPr/>
          <p:nvPr/>
        </p:nvSpPr>
        <p:spPr>
          <a:xfrm>
            <a:off x="7349373" y="1809050"/>
            <a:ext cx="1951348" cy="170625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Self Experience</a:t>
            </a:r>
          </a:p>
        </p:txBody>
      </p:sp>
      <p:pic>
        <p:nvPicPr>
          <p:cNvPr id="4" name="Graphic 3" descr="School boy with solid fill">
            <a:extLst>
              <a:ext uri="{FF2B5EF4-FFF2-40B4-BE49-F238E27FC236}">
                <a16:creationId xmlns:a16="http://schemas.microsoft.com/office/drawing/2014/main" id="{4CA1B40B-37A2-011D-E6AC-154CB3B1D7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16267" y="3019953"/>
            <a:ext cx="417559" cy="495348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BB96B59-F56B-12D8-302F-0AF09B700E64}"/>
              </a:ext>
            </a:extLst>
          </p:cNvPr>
          <p:cNvCxnSpPr/>
          <p:nvPr/>
        </p:nvCxnSpPr>
        <p:spPr>
          <a:xfrm>
            <a:off x="4857553" y="2643323"/>
            <a:ext cx="2318994" cy="0"/>
          </a:xfrm>
          <a:prstGeom prst="straightConnector1">
            <a:avLst/>
          </a:prstGeom>
          <a:ln w="2222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A7DE132-377A-09E2-0D5F-BC41936A494C}"/>
              </a:ext>
            </a:extLst>
          </p:cNvPr>
          <p:cNvSpPr txBox="1"/>
          <p:nvPr/>
        </p:nvSpPr>
        <p:spPr>
          <a:xfrm>
            <a:off x="5368174" y="2136634"/>
            <a:ext cx="1602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Relationship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8573E1-E4AE-6D67-2476-FF8CAC5B8288}"/>
              </a:ext>
            </a:extLst>
          </p:cNvPr>
          <p:cNvSpPr txBox="1"/>
          <p:nvPr/>
        </p:nvSpPr>
        <p:spPr>
          <a:xfrm>
            <a:off x="5624072" y="3174922"/>
            <a:ext cx="9493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(Role power)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4BAD6B8-18DA-FDF4-3C64-CBFCF5DC2F22}"/>
              </a:ext>
            </a:extLst>
          </p:cNvPr>
          <p:cNvCxnSpPr>
            <a:cxnSpLocks/>
          </p:cNvCxnSpPr>
          <p:nvPr/>
        </p:nvCxnSpPr>
        <p:spPr>
          <a:xfrm flipV="1">
            <a:off x="6040252" y="2764043"/>
            <a:ext cx="0" cy="290160"/>
          </a:xfrm>
          <a:prstGeom prst="straightConnector1">
            <a:avLst/>
          </a:prstGeom>
          <a:ln w="12700"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A0CA5B4-D3B5-8EFB-B4CC-E1ED5EB83FB7}"/>
              </a:ext>
            </a:extLst>
          </p:cNvPr>
          <p:cNvSpPr txBox="1"/>
          <p:nvPr/>
        </p:nvSpPr>
        <p:spPr>
          <a:xfrm>
            <a:off x="3610073" y="3854227"/>
            <a:ext cx="497185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en-GB" dirty="0"/>
              <a:t>Doesn’t explicitly consider self and lived-in context in relationships</a:t>
            </a:r>
          </a:p>
          <a:p>
            <a:pPr marL="342900" indent="-342900" algn="ctr">
              <a:buFont typeface="+mj-lt"/>
              <a:buAutoNum type="arabicPeriod"/>
            </a:pPr>
            <a:endParaRPr lang="en-GB" dirty="0"/>
          </a:p>
          <a:p>
            <a:pPr marL="342900" indent="-342900" algn="ctr">
              <a:buFont typeface="+mj-lt"/>
              <a:buAutoNum type="arabicPeriod"/>
            </a:pPr>
            <a:r>
              <a:rPr lang="en-GB" dirty="0"/>
              <a:t>Limited relational scope = risks exclusionary of relational contexts (e.g., class, belief systems) </a:t>
            </a:r>
          </a:p>
          <a:p>
            <a:pPr marL="342900" indent="-342900" algn="ctr">
              <a:buFont typeface="+mj-lt"/>
              <a:buAutoNum type="arabicPeriod"/>
            </a:pPr>
            <a:endParaRPr lang="en-GB" i="1" dirty="0"/>
          </a:p>
          <a:p>
            <a:pPr marL="342900" indent="-342900" algn="ctr">
              <a:buFont typeface="+mj-lt"/>
              <a:buAutoNum type="arabicPeriod"/>
            </a:pPr>
            <a:r>
              <a:rPr lang="en-GB" dirty="0"/>
              <a:t>Individualised empathy may be inadequate, shallow and harmful without explicit embedding of contexts (contextual empathy) (Ahmad, 2025)</a:t>
            </a:r>
          </a:p>
        </p:txBody>
      </p:sp>
    </p:spTree>
    <p:extLst>
      <p:ext uri="{BB962C8B-B14F-4D97-AF65-F5344CB8AC3E}">
        <p14:creationId xmlns:p14="http://schemas.microsoft.com/office/powerpoint/2010/main" val="168243188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01A80-EE62-8EBB-FA2D-DF8697649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E12AE-F1A5-0469-3F33-87E53A822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(Whole Embedded) Relationship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2A7CD6A-24B3-07B4-70D4-A6750F0D036A}"/>
              </a:ext>
            </a:extLst>
          </p:cNvPr>
          <p:cNvGrpSpPr/>
          <p:nvPr/>
        </p:nvGrpSpPr>
        <p:grpSpPr>
          <a:xfrm>
            <a:off x="2319833" y="2627654"/>
            <a:ext cx="7305898" cy="2181639"/>
            <a:chOff x="2404272" y="2488713"/>
            <a:chExt cx="7305898" cy="2181639"/>
          </a:xfrm>
        </p:grpSpPr>
        <p:pic>
          <p:nvPicPr>
            <p:cNvPr id="8" name="Picture 7" descr="A black line with text&#10;&#10;AI-generated content may be incorrect.">
              <a:extLst>
                <a:ext uri="{FF2B5EF4-FFF2-40B4-BE49-F238E27FC236}">
                  <a16:creationId xmlns:a16="http://schemas.microsoft.com/office/drawing/2014/main" id="{E159B7B1-3CAD-86F8-8DE7-FF2A55E67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4272" y="2488713"/>
              <a:ext cx="7305898" cy="1994486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70EFCFE-43F7-9DDD-B0BC-C4F91C878C05}"/>
                </a:ext>
              </a:extLst>
            </p:cNvPr>
            <p:cNvSpPr txBox="1"/>
            <p:nvPr/>
          </p:nvSpPr>
          <p:spPr>
            <a:xfrm>
              <a:off x="8362074" y="4362575"/>
              <a:ext cx="10597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Helper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3E4E2E3-39B6-2C49-30B7-98CB976CB71F}"/>
                </a:ext>
              </a:extLst>
            </p:cNvPr>
            <p:cNvSpPr txBox="1"/>
            <p:nvPr/>
          </p:nvSpPr>
          <p:spPr>
            <a:xfrm>
              <a:off x="3164226" y="4361643"/>
              <a:ext cx="10597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Client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B75A73B-6CAD-750F-2622-8E76C4703849}"/>
              </a:ext>
            </a:extLst>
          </p:cNvPr>
          <p:cNvSpPr txBox="1"/>
          <p:nvPr/>
        </p:nvSpPr>
        <p:spPr>
          <a:xfrm>
            <a:off x="3160336" y="5647060"/>
            <a:ext cx="60944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@ Mamood Ahmad 2026, From “A New Introduction to Counselling and Psychotherapy (Routledge Books)”.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Permission granted to share and reuse unmodified with attribution.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9878E6-71D2-4EA2-353F-29D8DD77FCCB}"/>
              </a:ext>
            </a:extLst>
          </p:cNvPr>
          <p:cNvSpPr txBox="1"/>
          <p:nvPr/>
        </p:nvSpPr>
        <p:spPr>
          <a:xfrm>
            <a:off x="5507611" y="5400839"/>
            <a:ext cx="12891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WICKET Embedded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165F91-6B61-CE85-D3E5-F0511894522A}"/>
              </a:ext>
            </a:extLst>
          </p:cNvPr>
          <p:cNvSpPr txBox="1"/>
          <p:nvPr/>
        </p:nvSpPr>
        <p:spPr>
          <a:xfrm>
            <a:off x="5160704" y="3683421"/>
            <a:ext cx="18442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Embeds the whole into relationships (personal and/or contextual)</a:t>
            </a:r>
          </a:p>
        </p:txBody>
      </p:sp>
    </p:spTree>
    <p:extLst>
      <p:ext uri="{BB962C8B-B14F-4D97-AF65-F5344CB8AC3E}">
        <p14:creationId xmlns:p14="http://schemas.microsoft.com/office/powerpoint/2010/main" val="335438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29EE1-04A8-C95C-D483-8403C469F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2284DB1-30CE-0811-67DD-7427F21C78B1}"/>
              </a:ext>
            </a:extLst>
          </p:cNvPr>
          <p:cNvSpPr txBox="1"/>
          <p:nvPr/>
        </p:nvSpPr>
        <p:spPr>
          <a:xfrm>
            <a:off x="1341518" y="6434458"/>
            <a:ext cx="12891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WICKET Embedded 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18BC4AC0-1534-C64A-16F1-56B3DC203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895" y="0"/>
            <a:ext cx="10515600" cy="1325563"/>
          </a:xfrm>
        </p:spPr>
        <p:txBody>
          <a:bodyPr/>
          <a:lstStyle/>
          <a:p>
            <a:pPr algn="ctr"/>
            <a:r>
              <a:rPr lang="en-GB" dirty="0"/>
              <a:t>Relationship 2.0 (To-be)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F1681E-3E82-2CC7-4C81-9077BE2FB6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90740"/>
            <a:ext cx="12192000" cy="601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272737"/>
      </p:ext>
    </p:extLst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5F678-8C72-D5FD-2602-F4D6E35BB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C37C1C4C-1903-313B-AED3-84B46065E2F7}"/>
              </a:ext>
            </a:extLst>
          </p:cNvPr>
          <p:cNvSpPr/>
          <p:nvPr/>
        </p:nvSpPr>
        <p:spPr>
          <a:xfrm>
            <a:off x="5639242" y="3978864"/>
            <a:ext cx="584460" cy="471340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52DB28-9010-418D-A096-C43D89728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364" y="153512"/>
            <a:ext cx="10515600" cy="1325563"/>
          </a:xfrm>
        </p:spPr>
        <p:txBody>
          <a:bodyPr/>
          <a:lstStyle/>
          <a:p>
            <a:pPr algn="ctr"/>
            <a:r>
              <a:rPr lang="en-GB" dirty="0"/>
              <a:t>Relational Scope </a:t>
            </a:r>
            <a:r>
              <a:rPr lang="en-GB" sz="1800" dirty="0"/>
              <a:t>(Ahmad, 2026, </a:t>
            </a:r>
            <a:r>
              <a:rPr lang="en-GB" sz="1800" dirty="0" err="1"/>
              <a:t>pg</a:t>
            </a:r>
            <a:r>
              <a:rPr lang="en-GB" sz="1800" dirty="0"/>
              <a:t> 176)</a:t>
            </a: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1CCC826E-93C7-0B2E-CD58-73CBC841469D}"/>
              </a:ext>
            </a:extLst>
          </p:cNvPr>
          <p:cNvSpPr/>
          <p:nvPr/>
        </p:nvSpPr>
        <p:spPr>
          <a:xfrm>
            <a:off x="4066535" y="1848407"/>
            <a:ext cx="3729873" cy="3516198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E3DCF-12A5-8671-326F-76658E44C088}"/>
              </a:ext>
            </a:extLst>
          </p:cNvPr>
          <p:cNvSpPr txBox="1"/>
          <p:nvPr/>
        </p:nvSpPr>
        <p:spPr>
          <a:xfrm>
            <a:off x="3606194" y="5374031"/>
            <a:ext cx="1055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Below surface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99F02E-F739-ACAE-B498-7D1B51434398}"/>
              </a:ext>
            </a:extLst>
          </p:cNvPr>
          <p:cNvSpPr txBox="1"/>
          <p:nvPr/>
        </p:nvSpPr>
        <p:spPr>
          <a:xfrm>
            <a:off x="7406767" y="5364605"/>
            <a:ext cx="705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C2C0BA-AF65-554D-6C30-3C3F0DDC3F63}"/>
              </a:ext>
            </a:extLst>
          </p:cNvPr>
          <p:cNvSpPr txBox="1"/>
          <p:nvPr/>
        </p:nvSpPr>
        <p:spPr>
          <a:xfrm>
            <a:off x="5185970" y="1479075"/>
            <a:ext cx="1845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Relational Scope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4EF195A-BBB9-1444-323A-B7B414A060EB}"/>
              </a:ext>
            </a:extLst>
          </p:cNvPr>
          <p:cNvCxnSpPr>
            <a:cxnSpLocks/>
            <a:endCxn id="21" idx="3"/>
          </p:cNvCxnSpPr>
          <p:nvPr/>
        </p:nvCxnSpPr>
        <p:spPr>
          <a:xfrm flipV="1">
            <a:off x="4066535" y="4252389"/>
            <a:ext cx="1743842" cy="11216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E4AAE80-52A1-F078-57FE-694CB3D0F611}"/>
              </a:ext>
            </a:extLst>
          </p:cNvPr>
          <p:cNvCxnSpPr>
            <a:cxnSpLocks/>
            <a:stCxn id="4" idx="4"/>
            <a:endCxn id="21" idx="5"/>
          </p:cNvCxnSpPr>
          <p:nvPr/>
        </p:nvCxnSpPr>
        <p:spPr>
          <a:xfrm flipH="1" flipV="1">
            <a:off x="6052566" y="4252389"/>
            <a:ext cx="1743842" cy="11122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605F515-86FF-6641-97C1-0FF9B6F59741}"/>
              </a:ext>
            </a:extLst>
          </p:cNvPr>
          <p:cNvCxnSpPr>
            <a:cxnSpLocks/>
            <a:endCxn id="21" idx="0"/>
          </p:cNvCxnSpPr>
          <p:nvPr/>
        </p:nvCxnSpPr>
        <p:spPr>
          <a:xfrm>
            <a:off x="5931471" y="1848407"/>
            <a:ext cx="1" cy="21988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F690EE07-0016-CFA7-F103-19F4224C84D4}"/>
              </a:ext>
            </a:extLst>
          </p:cNvPr>
          <p:cNvSpPr/>
          <p:nvPr/>
        </p:nvSpPr>
        <p:spPr>
          <a:xfrm>
            <a:off x="5760218" y="4047209"/>
            <a:ext cx="342507" cy="240383"/>
          </a:xfrm>
          <a:prstGeom prst="ellipse">
            <a:avLst/>
          </a:prstGeom>
          <a:solidFill>
            <a:schemeClr val="accent6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5DC047E-199F-E255-5BE6-7FFE56E21CC2}"/>
              </a:ext>
            </a:extLst>
          </p:cNvPr>
          <p:cNvSpPr/>
          <p:nvPr/>
        </p:nvSpPr>
        <p:spPr>
          <a:xfrm>
            <a:off x="5394261" y="4777933"/>
            <a:ext cx="342507" cy="24038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016D09F-508A-AA15-3ABB-D7ECC71490E1}"/>
              </a:ext>
            </a:extLst>
          </p:cNvPr>
          <p:cNvSpPr/>
          <p:nvPr/>
        </p:nvSpPr>
        <p:spPr>
          <a:xfrm>
            <a:off x="6140428" y="3255357"/>
            <a:ext cx="342507" cy="24038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E7B2D69-DA55-B448-322B-648E20AF8812}"/>
              </a:ext>
            </a:extLst>
          </p:cNvPr>
          <p:cNvSpPr/>
          <p:nvPr/>
        </p:nvSpPr>
        <p:spPr>
          <a:xfrm>
            <a:off x="6146653" y="4777932"/>
            <a:ext cx="342507" cy="24038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4F5F360-3CA8-911E-0F31-C7D55BECE8BE}"/>
              </a:ext>
            </a:extLst>
          </p:cNvPr>
          <p:cNvSpPr/>
          <p:nvPr/>
        </p:nvSpPr>
        <p:spPr>
          <a:xfrm>
            <a:off x="5185970" y="3942238"/>
            <a:ext cx="342507" cy="24038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E63DAA4-5043-2FA4-8BF1-96AF55A53D7E}"/>
              </a:ext>
            </a:extLst>
          </p:cNvPr>
          <p:cNvSpPr/>
          <p:nvPr/>
        </p:nvSpPr>
        <p:spPr>
          <a:xfrm>
            <a:off x="6334466" y="3942238"/>
            <a:ext cx="342507" cy="24038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2496ED1-F8C5-4403-09D1-95EEEF60BA81}"/>
              </a:ext>
            </a:extLst>
          </p:cNvPr>
          <p:cNvSpPr/>
          <p:nvPr/>
        </p:nvSpPr>
        <p:spPr>
          <a:xfrm>
            <a:off x="5347795" y="3255357"/>
            <a:ext cx="342507" cy="24038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E56D7E6-9CBB-640F-B0B2-2A3736E94808}"/>
              </a:ext>
            </a:extLst>
          </p:cNvPr>
          <p:cNvSpPr txBox="1"/>
          <p:nvPr/>
        </p:nvSpPr>
        <p:spPr>
          <a:xfrm>
            <a:off x="4747347" y="5993000"/>
            <a:ext cx="2610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Relationship = D x S x 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8FD405-6EB8-F20D-0C19-B4C4BEA8B666}"/>
              </a:ext>
            </a:extLst>
          </p:cNvPr>
          <p:cNvSpPr txBox="1"/>
          <p:nvPr/>
        </p:nvSpPr>
        <p:spPr>
          <a:xfrm>
            <a:off x="7516677" y="2273579"/>
            <a:ext cx="15271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/>
              <a:t>Good enough relationship is here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50CB49A-C22E-BC2B-EC50-6B6C6D4A796F}"/>
              </a:ext>
            </a:extLst>
          </p:cNvPr>
          <p:cNvCxnSpPr>
            <a:cxnSpLocks/>
            <a:stCxn id="16" idx="1"/>
            <a:endCxn id="21" idx="7"/>
          </p:cNvCxnSpPr>
          <p:nvPr/>
        </p:nvCxnSpPr>
        <p:spPr>
          <a:xfrm flipH="1">
            <a:off x="6052566" y="2689078"/>
            <a:ext cx="1464111" cy="13933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7BBF2FC-9040-4438-949D-5A9C523D9A3C}"/>
              </a:ext>
            </a:extLst>
          </p:cNvPr>
          <p:cNvSpPr txBox="1"/>
          <p:nvPr/>
        </p:nvSpPr>
        <p:spPr>
          <a:xfrm>
            <a:off x="8341687" y="3385745"/>
            <a:ext cx="10785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/>
              <a:t>Good enough  not always here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CAB5233-3C4B-B7C3-8AD3-3A5BE17A7E70}"/>
              </a:ext>
            </a:extLst>
          </p:cNvPr>
          <p:cNvCxnSpPr>
            <a:cxnSpLocks/>
          </p:cNvCxnSpPr>
          <p:nvPr/>
        </p:nvCxnSpPr>
        <p:spPr>
          <a:xfrm flipH="1">
            <a:off x="7222252" y="3732971"/>
            <a:ext cx="1199398" cy="609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FCC1508-C79D-736D-D7C6-1523243CEDBE}"/>
              </a:ext>
            </a:extLst>
          </p:cNvPr>
          <p:cNvSpPr txBox="1"/>
          <p:nvPr/>
        </p:nvSpPr>
        <p:spPr>
          <a:xfrm>
            <a:off x="3447749" y="6427195"/>
            <a:ext cx="472525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GB" sz="800" dirty="0">
                <a:solidFill>
                  <a:srgbClr val="000000"/>
                </a:solidFill>
                <a:latin typeface="Source Sans Pro" panose="020B0503030403020204" pitchFamily="34" charset="0"/>
              </a:rPr>
              <a:t>Relational Scope © 2025 by Mamood Ahmad is licensed under CC BY-ND 4.0. To view a copy of this license, visit https://creativecommons.org/licenses/by-nd/4.0/</a:t>
            </a:r>
            <a:endParaRPr lang="en-GB" sz="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206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4" grpId="0" animBg="1"/>
      <p:bldP spid="5" grpId="0"/>
      <p:bldP spid="6" grpId="0"/>
      <p:bldP spid="7" grpId="0"/>
      <p:bldP spid="21" grpId="0" animBg="1"/>
      <p:bldP spid="3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9" grpId="0"/>
      <p:bldP spid="16" grpId="0"/>
      <p:bldP spid="18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0911A-6C6C-C711-34D2-DB5CCB6AE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F27AA-F8B4-E1F6-DD2A-742064958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Breakout Reflection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2E2F0-9D44-4821-96A4-76FD8D444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How might your WICKET positionality impact relationships with clients (facilitative and / or barriers)?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0678793"/>
      </p:ext>
    </p:extLst>
  </p:cSld>
  <p:clrMapOvr>
    <a:masterClrMapping/>
  </p:clrMapOvr>
  <p:transition spd="slow"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A808F-3E11-BC97-E590-0EE0BC180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F7AB5-B53F-609F-EC54-45E8709EA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WICKET Use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BA5DD-DC6D-4675-8996-37123F6BB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Purpose is to continually reference back to enable ideas to be continually embedded</a:t>
            </a:r>
          </a:p>
          <a:p>
            <a:pPr lvl="1"/>
            <a:r>
              <a:rPr lang="en-GB" dirty="0"/>
              <a:t>Learning in dialogue: E.g., Spin the wheel</a:t>
            </a:r>
          </a:p>
          <a:p>
            <a:pPr lvl="1"/>
            <a:r>
              <a:rPr lang="en-GB" dirty="0"/>
              <a:t>Essays and case studies</a:t>
            </a:r>
          </a:p>
          <a:p>
            <a:pPr lvl="1"/>
            <a:r>
              <a:rPr lang="en-GB" dirty="0"/>
              <a:t>Training</a:t>
            </a:r>
          </a:p>
          <a:p>
            <a:pPr lvl="1"/>
            <a:r>
              <a:rPr lang="en-GB" dirty="0"/>
              <a:t>Group relationships and process</a:t>
            </a:r>
          </a:p>
          <a:p>
            <a:pPr lvl="1"/>
            <a:r>
              <a:rPr lang="en-GB" dirty="0"/>
              <a:t>Own therapy</a:t>
            </a:r>
          </a:p>
          <a:p>
            <a:pPr lvl="1"/>
            <a:r>
              <a:rPr lang="en-GB" dirty="0"/>
              <a:t>Supervision</a:t>
            </a:r>
          </a:p>
          <a:p>
            <a:pPr lvl="1"/>
            <a:r>
              <a:rPr lang="en-GB" dirty="0"/>
              <a:t>Research</a:t>
            </a:r>
          </a:p>
          <a:p>
            <a:pPr lvl="1"/>
            <a:r>
              <a:rPr lang="en-GB" dirty="0"/>
              <a:t>Client Work</a:t>
            </a:r>
          </a:p>
        </p:txBody>
      </p:sp>
    </p:spTree>
    <p:extLst>
      <p:ext uri="{BB962C8B-B14F-4D97-AF65-F5344CB8AC3E}">
        <p14:creationId xmlns:p14="http://schemas.microsoft.com/office/powerpoint/2010/main" val="484218755"/>
      </p:ext>
    </p:extLst>
  </p:cSld>
  <p:clrMapOvr>
    <a:masterClrMapping/>
  </p:clrMapOvr>
  <p:transition spd="slow">
    <p:cov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9187E-CAB0-FA21-1E91-A296C57E9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EB820-EBB7-9F5D-BD12-BE990078C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Positionality: 6 Parts of positionality (WICKET)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B560ED-7EC2-A839-29F2-4B5BC737BB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b="1" i="1" dirty="0"/>
              <a:t>Experience is shaped and influenced by.. Who is Inside/Outside of Experience</a:t>
            </a:r>
          </a:p>
          <a:p>
            <a:endParaRPr lang="en-GB" b="1" dirty="0"/>
          </a:p>
          <a:p>
            <a:r>
              <a:rPr lang="en-GB" b="1" dirty="0"/>
              <a:t>W - </a:t>
            </a:r>
            <a:r>
              <a:rPr lang="en-GB" dirty="0"/>
              <a:t>Worldview</a:t>
            </a:r>
          </a:p>
          <a:p>
            <a:r>
              <a:rPr lang="en-GB" b="1" dirty="0"/>
              <a:t>I - </a:t>
            </a:r>
            <a:r>
              <a:rPr lang="en-GB" dirty="0"/>
              <a:t>Identity</a:t>
            </a:r>
          </a:p>
          <a:p>
            <a:r>
              <a:rPr lang="en-GB" b="1" dirty="0"/>
              <a:t>C – </a:t>
            </a:r>
            <a:r>
              <a:rPr lang="en-GB" dirty="0"/>
              <a:t>Context (Lived) including immersion cultures (place)</a:t>
            </a:r>
          </a:p>
          <a:p>
            <a:r>
              <a:rPr lang="en-GB" b="1" dirty="0"/>
              <a:t>K - </a:t>
            </a:r>
            <a:r>
              <a:rPr lang="en-GB" dirty="0"/>
              <a:t>Knowledge</a:t>
            </a:r>
          </a:p>
          <a:p>
            <a:r>
              <a:rPr lang="en-GB" b="1" dirty="0"/>
              <a:t>E - </a:t>
            </a:r>
            <a:r>
              <a:rPr lang="en-GB" dirty="0"/>
              <a:t>Embodiment</a:t>
            </a:r>
          </a:p>
          <a:p>
            <a:r>
              <a:rPr lang="en-GB" b="1" dirty="0"/>
              <a:t>T – </a:t>
            </a:r>
            <a:r>
              <a:rPr lang="en-GB" dirty="0"/>
              <a:t>Time</a:t>
            </a:r>
          </a:p>
          <a:p>
            <a:endParaRPr lang="en-GB" dirty="0"/>
          </a:p>
          <a:p>
            <a:r>
              <a:rPr lang="en-GB" dirty="0"/>
              <a:t>Each contributes to experience (person/persons and spaces) and influences barriers and opportunities (e.g., normativity/difference)</a:t>
            </a:r>
          </a:p>
        </p:txBody>
      </p:sp>
    </p:spTree>
    <p:extLst>
      <p:ext uri="{BB962C8B-B14F-4D97-AF65-F5344CB8AC3E}">
        <p14:creationId xmlns:p14="http://schemas.microsoft.com/office/powerpoint/2010/main" val="8957670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17AA6-6026-1ABD-2EA8-FD8876C36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086FD-92EE-EA7F-3DA6-234641687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797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dirty="0"/>
              <a:t>Continually apply (WICKET)</a:t>
            </a:r>
            <a:br>
              <a:rPr lang="en-GB" dirty="0"/>
            </a:br>
            <a:br>
              <a:rPr lang="en-GB" dirty="0"/>
            </a:br>
            <a:r>
              <a:rPr lang="en-GB" sz="2700" i="1" dirty="0"/>
              <a:t>Apply context (WICKET) to assess, enrich and knowledge and practices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E9EA15A-C90C-DE30-0AD2-9587F163DFC0}"/>
              </a:ext>
            </a:extLst>
          </p:cNvPr>
          <p:cNvSpPr/>
          <p:nvPr/>
        </p:nvSpPr>
        <p:spPr>
          <a:xfrm>
            <a:off x="2858297" y="3591611"/>
            <a:ext cx="641023" cy="46191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DBBDDDA-D943-42F0-DB78-97CD04BE6A3B}"/>
              </a:ext>
            </a:extLst>
          </p:cNvPr>
          <p:cNvSpPr/>
          <p:nvPr/>
        </p:nvSpPr>
        <p:spPr>
          <a:xfrm>
            <a:off x="8657076" y="3429000"/>
            <a:ext cx="2164895" cy="119013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Domain X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(Context Embedded)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73B512D-64A0-0CCB-8FBF-4045663021E5}"/>
              </a:ext>
            </a:extLst>
          </p:cNvPr>
          <p:cNvSpPr/>
          <p:nvPr/>
        </p:nvSpPr>
        <p:spPr>
          <a:xfrm>
            <a:off x="5008281" y="2643474"/>
            <a:ext cx="1784630" cy="26852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Self-Dev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Causation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Theory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Skills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Practice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Supervision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Research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Ethics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Competencies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6024D80-D8D9-A34C-827D-4E31265E4C4D}"/>
              </a:ext>
            </a:extLst>
          </p:cNvPr>
          <p:cNvSpPr/>
          <p:nvPr/>
        </p:nvSpPr>
        <p:spPr>
          <a:xfrm>
            <a:off x="2287187" y="3337089"/>
            <a:ext cx="641023" cy="46191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1C4C910-32B4-C088-7CE7-52AC6B25FB2E}"/>
              </a:ext>
            </a:extLst>
          </p:cNvPr>
          <p:cNvSpPr/>
          <p:nvPr/>
        </p:nvSpPr>
        <p:spPr>
          <a:xfrm>
            <a:off x="1763209" y="3610465"/>
            <a:ext cx="641023" cy="46191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8759D61-E1C1-EE8C-74FF-88BB5642577A}"/>
              </a:ext>
            </a:extLst>
          </p:cNvPr>
          <p:cNvSpPr/>
          <p:nvPr/>
        </p:nvSpPr>
        <p:spPr>
          <a:xfrm>
            <a:off x="1763208" y="4079450"/>
            <a:ext cx="641023" cy="46191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569EEC9-ED29-B422-0C3B-65AD89CACE1E}"/>
              </a:ext>
            </a:extLst>
          </p:cNvPr>
          <p:cNvSpPr/>
          <p:nvPr/>
        </p:nvSpPr>
        <p:spPr>
          <a:xfrm>
            <a:off x="2811166" y="4053524"/>
            <a:ext cx="641023" cy="46191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7EB2232-A53E-48CC-2116-B65117503B19}"/>
              </a:ext>
            </a:extLst>
          </p:cNvPr>
          <p:cNvSpPr/>
          <p:nvPr/>
        </p:nvSpPr>
        <p:spPr>
          <a:xfrm>
            <a:off x="2287187" y="4326900"/>
            <a:ext cx="641023" cy="46191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0B31050F-B192-E30D-5984-276E260E5FD3}"/>
              </a:ext>
            </a:extLst>
          </p:cNvPr>
          <p:cNvSpPr/>
          <p:nvPr/>
        </p:nvSpPr>
        <p:spPr>
          <a:xfrm>
            <a:off x="3789572" y="3799002"/>
            <a:ext cx="1291472" cy="395923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Arrow: Curved Left 22">
            <a:extLst>
              <a:ext uri="{FF2B5EF4-FFF2-40B4-BE49-F238E27FC236}">
                <a16:creationId xmlns:a16="http://schemas.microsoft.com/office/drawing/2014/main" id="{FB30E9F5-1767-F7A9-66C9-D3A289F7918D}"/>
              </a:ext>
            </a:extLst>
          </p:cNvPr>
          <p:cNvSpPr/>
          <p:nvPr/>
        </p:nvSpPr>
        <p:spPr>
          <a:xfrm rot="10800000">
            <a:off x="6826376" y="3775422"/>
            <a:ext cx="857858" cy="421323"/>
          </a:xfrm>
          <a:prstGeom prst="curvedLef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Arrow: Curved Left 23">
            <a:extLst>
              <a:ext uri="{FF2B5EF4-FFF2-40B4-BE49-F238E27FC236}">
                <a16:creationId xmlns:a16="http://schemas.microsoft.com/office/drawing/2014/main" id="{CED6B3A0-A661-530E-6C1D-99249AA36975}"/>
              </a:ext>
            </a:extLst>
          </p:cNvPr>
          <p:cNvSpPr/>
          <p:nvPr/>
        </p:nvSpPr>
        <p:spPr>
          <a:xfrm>
            <a:off x="7751162" y="3820209"/>
            <a:ext cx="838986" cy="374716"/>
          </a:xfrm>
          <a:prstGeom prst="curvedLef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6CB357A-AEA6-1B1C-363B-3C566935A04A}"/>
              </a:ext>
            </a:extLst>
          </p:cNvPr>
          <p:cNvSpPr txBox="1"/>
          <p:nvPr/>
        </p:nvSpPr>
        <p:spPr>
          <a:xfrm>
            <a:off x="7343705" y="3472089"/>
            <a:ext cx="980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Process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D12DFFB-BE89-688F-DF7B-849AC0CAA058}"/>
              </a:ext>
            </a:extLst>
          </p:cNvPr>
          <p:cNvSpPr txBox="1"/>
          <p:nvPr/>
        </p:nvSpPr>
        <p:spPr>
          <a:xfrm>
            <a:off x="3178807" y="5526242"/>
            <a:ext cx="6276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simple process question</a:t>
            </a: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: H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ow does WICKET impact Domain X?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DAA86B-D6A9-CC79-B3D4-BF741C69B6FF}"/>
              </a:ext>
            </a:extLst>
          </p:cNvPr>
          <p:cNvSpPr txBox="1"/>
          <p:nvPr/>
        </p:nvSpPr>
        <p:spPr>
          <a:xfrm>
            <a:off x="2370587" y="3893601"/>
            <a:ext cx="5909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/>
              <a:t>EXP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29BD1C-7E05-9AE5-F9AE-965B574E05D6}"/>
              </a:ext>
            </a:extLst>
          </p:cNvPr>
          <p:cNvSpPr txBox="1"/>
          <p:nvPr/>
        </p:nvSpPr>
        <p:spPr>
          <a:xfrm>
            <a:off x="3242913" y="6234443"/>
            <a:ext cx="60944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@ Mamood Ahmad 2026, From “A New Introduction to Counselling and Psychotherapy (Routledge Books)”.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Permission granted to share and reuse unmodified with attribution.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779D2F-C7FE-935C-677D-695D5DFB3F40}"/>
              </a:ext>
            </a:extLst>
          </p:cNvPr>
          <p:cNvSpPr txBox="1"/>
          <p:nvPr/>
        </p:nvSpPr>
        <p:spPr>
          <a:xfrm>
            <a:off x="1099299" y="3574365"/>
            <a:ext cx="9560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B&amp;O</a:t>
            </a:r>
          </a:p>
          <a:p>
            <a:br>
              <a:rPr lang="en-GB" dirty="0"/>
            </a:br>
            <a:r>
              <a:rPr lang="en-GB" dirty="0"/>
              <a:t>N&amp;D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7252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08989-9995-ED53-47BF-8A1EE1FB5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Example: Grief (Context Embedded)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2B4B8-6FEE-FCEB-B3B8-1A8EE85D3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b="1" dirty="0"/>
              <a:t>Worldview: </a:t>
            </a:r>
            <a:r>
              <a:rPr lang="en-GB" dirty="0"/>
              <a:t>Influences meaning of loss, life and death, beliefs about justice, fairness and forgiveness, coping, and resilience</a:t>
            </a:r>
          </a:p>
          <a:p>
            <a:r>
              <a:rPr lang="en-GB" b="1" dirty="0"/>
              <a:t>Identity: </a:t>
            </a:r>
            <a:r>
              <a:rPr lang="en-GB" dirty="0"/>
              <a:t>Caregiver identity, family expectations, norms in ethnic and national groups, gender roles and neurodivergence experience</a:t>
            </a:r>
          </a:p>
          <a:p>
            <a:r>
              <a:rPr lang="en-GB" b="1" dirty="0"/>
              <a:t>Context (Lived): </a:t>
            </a:r>
            <a:r>
              <a:rPr lang="en-GB" dirty="0"/>
              <a:t>Norms of expression (stoic, emotional) including gender influences, community or family framework, rituals, who are more deserving of grief (disability, same-sex, stepparents, refugees, animals)</a:t>
            </a:r>
          </a:p>
          <a:p>
            <a:r>
              <a:rPr lang="en-GB" b="1" dirty="0"/>
              <a:t>Embodiment: </a:t>
            </a:r>
            <a:r>
              <a:rPr lang="en-GB" dirty="0"/>
              <a:t>Relational patterns, relational experience, relational depth, style of grieving (seek support or avoid) </a:t>
            </a:r>
          </a:p>
          <a:p>
            <a:r>
              <a:rPr lang="en-GB" b="1" dirty="0"/>
              <a:t>Knowledge: </a:t>
            </a:r>
            <a:r>
              <a:rPr lang="en-GB" dirty="0"/>
              <a:t>basis of what we belief (R/S, personal, science), theories (including personal), personal experiences, meaning and growth</a:t>
            </a:r>
          </a:p>
          <a:p>
            <a:r>
              <a:rPr lang="en-GB" b="1" dirty="0"/>
              <a:t>Time (Accumulation):</a:t>
            </a:r>
            <a:r>
              <a:rPr lang="en-GB" dirty="0"/>
              <a:t> Impact of grief over life stages (child, teenage, adult), intergenerational and collective</a:t>
            </a:r>
          </a:p>
        </p:txBody>
      </p:sp>
    </p:spTree>
    <p:extLst>
      <p:ext uri="{BB962C8B-B14F-4D97-AF65-F5344CB8AC3E}">
        <p14:creationId xmlns:p14="http://schemas.microsoft.com/office/powerpoint/2010/main" val="33067337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6DD8B-32D6-A34C-620E-1118B47E8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E8AA1-AB00-3850-E076-4D44EA356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Reflecting on power and social positions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DA284-18D3-7A04-7B7C-1F9B78306F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29644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A9879-3299-9E41-EB52-3C3FAA42E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B96D3-4643-FCCA-81AB-D97D48950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 dirty="0"/>
              <a:t>Intersectionality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3DE22A-2A29-4E37-E3A5-BE84350790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809134" cy="4351338"/>
          </a:xfrm>
        </p:spPr>
        <p:txBody>
          <a:bodyPr>
            <a:normAutofit lnSpcReduction="10000"/>
          </a:bodyPr>
          <a:lstStyle/>
          <a:p>
            <a:r>
              <a:rPr lang="en-GB" sz="2400" dirty="0"/>
              <a:t>“[ As a east </a:t>
            </a:r>
            <a:r>
              <a:rPr lang="en-GB" sz="2400" dirty="0" err="1"/>
              <a:t>asian</a:t>
            </a:r>
            <a:r>
              <a:rPr lang="en-GB" sz="2400" dirty="0"/>
              <a:t> woman] I face discrimination as white women but also as a black woman. Similar, different and unique discrimination”</a:t>
            </a:r>
          </a:p>
          <a:p>
            <a:r>
              <a:rPr lang="en-GB" sz="2400" dirty="0"/>
              <a:t>I was constantly discriminated against because of my poverty and those wounds still run very deep...[But] The concept of intersectionality recognizes that people can be privileged in some ways and definitely not in others." ~Gina Crosley-Corcoran</a:t>
            </a:r>
          </a:p>
          <a:p>
            <a:endParaRPr lang="en-GB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9D4D9E-BB3E-A31A-8C49-D8FBA25CE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3095" y="1129767"/>
            <a:ext cx="5501030" cy="50471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8138404"/>
      </p:ext>
    </p:extLst>
  </p:cSld>
  <p:clrMapOvr>
    <a:masterClrMapping/>
  </p:clrMapOvr>
  <p:transition spd="slow">
    <p:cover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B57EB-34E6-7DA3-9EA5-6A7113D7E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8112F-BCB9-A12A-A4E6-C9519163E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/>
              <a:t>Power and Affinity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62293-5691-6145-97AD-4E9BDFBA6F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r>
              <a:rPr lang="en-GB" sz="2000" dirty="0"/>
              <a:t>Uses and abuses</a:t>
            </a:r>
          </a:p>
          <a:p>
            <a:r>
              <a:rPr lang="en-GB" sz="2000" dirty="0"/>
              <a:t>Hierarchies may mirror societal relationships and thus power relationships</a:t>
            </a:r>
          </a:p>
          <a:p>
            <a:r>
              <a:rPr lang="en-GB" sz="2000" dirty="0"/>
              <a:t>Between &amp; within groups</a:t>
            </a:r>
          </a:p>
          <a:p>
            <a:r>
              <a:rPr lang="en-GB" sz="2000" dirty="0"/>
              <a:t>Power in Role, Personal, Societal (Procter) </a:t>
            </a:r>
          </a:p>
          <a:p>
            <a:r>
              <a:rPr lang="en-GB" sz="2000" dirty="0"/>
              <a:t>Power in Culture: Affinity to cultural norms and expectations</a:t>
            </a:r>
          </a:p>
          <a:p>
            <a:pPr lvl="1"/>
            <a:r>
              <a:rPr lang="en-GB" sz="2000" dirty="0"/>
              <a:t>Worldviews and beliefs, Lifestyles and relationship, communication styles, morality &amp; beliefs (Ahmad, 2026)</a:t>
            </a:r>
          </a:p>
          <a:p>
            <a:r>
              <a:rPr lang="en-GB" sz="2000" dirty="0"/>
              <a:t>Affinity to similarity, norms and status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2050" name="Picture 2" descr="Group dynamics diagram with one man shown as Black">
            <a:extLst>
              <a:ext uri="{FF2B5EF4-FFF2-40B4-BE49-F238E27FC236}">
                <a16:creationId xmlns:a16="http://schemas.microsoft.com/office/drawing/2014/main" id="{75807F12-C346-AF01-C0EF-C389A0E30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6025"/>
          <a:stretch>
            <a:fillRect/>
          </a:stretch>
        </p:blipFill>
        <p:spPr bwMode="auto">
          <a:xfrm>
            <a:off x="6172202" y="1437920"/>
            <a:ext cx="5181600" cy="4351338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4256716619"/>
      </p:ext>
    </p:extLst>
  </p:cSld>
  <p:clrMapOvr>
    <a:masterClrMapping/>
  </p:clrMapOvr>
  <p:transition spd="slow">
    <p:cover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134FF-2164-E164-60A8-454D9C145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Breakout: Power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6450B-1F4D-8CDD-55A3-3AC9AE37E1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is you experience of power? Power and powerlessness</a:t>
            </a:r>
          </a:p>
          <a:p>
            <a:r>
              <a:rPr lang="en-GB" dirty="0"/>
              <a:t>What personal, role, status, societal, cultural power do you have?</a:t>
            </a:r>
          </a:p>
          <a:p>
            <a:pPr lvl="1"/>
            <a:r>
              <a:rPr lang="en-GB" i="1" dirty="0"/>
              <a:t>Reflect on the full WICKET and Intersectional Wheel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61909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D90ED-88C1-39E2-799A-79F3A2211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E1040-48A4-C905-BA46-FFB66D6DF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Reflecting on Context (Lived)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0379C-5C30-ADF3-B0B7-EAF63F0BB5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56201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A260A-A719-1CAC-28C4-836CBADB3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FAE644EC-10EE-168D-4AD1-AA624913550F}"/>
              </a:ext>
            </a:extLst>
          </p:cNvPr>
          <p:cNvGrpSpPr/>
          <p:nvPr/>
        </p:nvGrpSpPr>
        <p:grpSpPr>
          <a:xfrm>
            <a:off x="3657052" y="1187537"/>
            <a:ext cx="5200213" cy="4139229"/>
            <a:chOff x="3448195" y="1800879"/>
            <a:chExt cx="5242095" cy="4139229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2A1B266-40E8-999E-3D34-2F33648720A3}"/>
                </a:ext>
              </a:extLst>
            </p:cNvPr>
            <p:cNvSpPr/>
            <p:nvPr/>
          </p:nvSpPr>
          <p:spPr>
            <a:xfrm>
              <a:off x="3448195" y="1800879"/>
              <a:ext cx="5242095" cy="413922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E1756E2-0427-006A-4B6C-5DA00B751304}"/>
                </a:ext>
              </a:extLst>
            </p:cNvPr>
            <p:cNvSpPr/>
            <p:nvPr/>
          </p:nvSpPr>
          <p:spPr>
            <a:xfrm>
              <a:off x="3832102" y="2255738"/>
              <a:ext cx="4565021" cy="3657597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ACACDA95-8DF1-7243-790D-63700D0D196C}"/>
                </a:ext>
              </a:extLst>
            </p:cNvPr>
            <p:cNvSpPr/>
            <p:nvPr/>
          </p:nvSpPr>
          <p:spPr>
            <a:xfrm>
              <a:off x="4111311" y="2800190"/>
              <a:ext cx="4055468" cy="3139918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E019A826-FA93-F159-14E8-91DFFD0CA041}"/>
                </a:ext>
              </a:extLst>
            </p:cNvPr>
            <p:cNvSpPr/>
            <p:nvPr/>
          </p:nvSpPr>
          <p:spPr>
            <a:xfrm>
              <a:off x="4425417" y="3364433"/>
              <a:ext cx="3378394" cy="2575675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CAD9922A-9125-A68A-EED9-30AF20CE4F66}"/>
                </a:ext>
              </a:extLst>
            </p:cNvPr>
            <p:cNvSpPr/>
            <p:nvPr/>
          </p:nvSpPr>
          <p:spPr>
            <a:xfrm>
              <a:off x="4760464" y="4266168"/>
              <a:ext cx="2645478" cy="1673940"/>
            </a:xfrm>
            <a:prstGeom prst="ellipse">
              <a:avLst/>
            </a:prstGeom>
            <a:solidFill>
              <a:schemeClr val="bg2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24BC6D9D-FF21-23BA-0155-23E7C21DE748}"/>
                </a:ext>
              </a:extLst>
            </p:cNvPr>
            <p:cNvSpPr/>
            <p:nvPr/>
          </p:nvSpPr>
          <p:spPr>
            <a:xfrm>
              <a:off x="5363082" y="5111926"/>
              <a:ext cx="1465832" cy="823658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Individual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C44F3C9-8453-C6D1-9A59-4A37E9705D40}"/>
                </a:ext>
              </a:extLst>
            </p:cNvPr>
            <p:cNvSpPr txBox="1"/>
            <p:nvPr/>
          </p:nvSpPr>
          <p:spPr>
            <a:xfrm>
              <a:off x="5211710" y="4609971"/>
              <a:ext cx="17691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Personal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2660B55-9EBE-E40F-5F3D-6EDE7642F624}"/>
                </a:ext>
              </a:extLst>
            </p:cNvPr>
            <p:cNvSpPr txBox="1"/>
            <p:nvPr/>
          </p:nvSpPr>
          <p:spPr>
            <a:xfrm>
              <a:off x="5428936" y="2391759"/>
              <a:ext cx="15519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Socio-Culture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DC00185-38FF-07B0-EF5E-DB15B01F143F}"/>
                </a:ext>
              </a:extLst>
            </p:cNvPr>
            <p:cNvSpPr txBox="1"/>
            <p:nvPr/>
          </p:nvSpPr>
          <p:spPr>
            <a:xfrm>
              <a:off x="5690736" y="1847067"/>
              <a:ext cx="8105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Planet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0BA7CE5-F2DD-2504-6B6B-7BD0D65F7533}"/>
                </a:ext>
              </a:extLst>
            </p:cNvPr>
            <p:cNvSpPr txBox="1"/>
            <p:nvPr/>
          </p:nvSpPr>
          <p:spPr>
            <a:xfrm>
              <a:off x="5497056" y="2915698"/>
              <a:ext cx="11978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Structural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4866F11-48FC-0C62-6FC3-49041665DD56}"/>
                </a:ext>
              </a:extLst>
            </p:cNvPr>
            <p:cNvSpPr txBox="1"/>
            <p:nvPr/>
          </p:nvSpPr>
          <p:spPr>
            <a:xfrm>
              <a:off x="5290338" y="3506316"/>
              <a:ext cx="14780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Indirect &amp; Institutional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3E6BE620-B293-C402-69F8-8CF4692F036B}"/>
              </a:ext>
            </a:extLst>
          </p:cNvPr>
          <p:cNvSpPr/>
          <p:nvPr/>
        </p:nvSpPr>
        <p:spPr>
          <a:xfrm>
            <a:off x="5183779" y="5738750"/>
            <a:ext cx="2199843" cy="7881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Individual experience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Harm and Safety mediates Authenticity &amp; Belonging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0322EF-0380-62A2-7CB0-FE4C48D41BC3}"/>
              </a:ext>
            </a:extLst>
          </p:cNvPr>
          <p:cNvSpPr txBox="1"/>
          <p:nvPr/>
        </p:nvSpPr>
        <p:spPr>
          <a:xfrm>
            <a:off x="4944600" y="578008"/>
            <a:ext cx="2715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(Incl. Historical context)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34568E5-6640-6B41-9BBA-54DBE03CA08A}"/>
              </a:ext>
            </a:extLst>
          </p:cNvPr>
          <p:cNvCxnSpPr>
            <a:cxnSpLocks/>
            <a:stCxn id="2" idx="4"/>
            <a:endCxn id="5" idx="0"/>
          </p:cNvCxnSpPr>
          <p:nvPr/>
        </p:nvCxnSpPr>
        <p:spPr>
          <a:xfrm>
            <a:off x="6283701" y="5322242"/>
            <a:ext cx="0" cy="4165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Graphic 30" descr="Male profile with solid fill">
            <a:extLst>
              <a:ext uri="{FF2B5EF4-FFF2-40B4-BE49-F238E27FC236}">
                <a16:creationId xmlns:a16="http://schemas.microsoft.com/office/drawing/2014/main" id="{33BDC8CC-B520-33FD-B4F7-C484B8C352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45489" y="4576940"/>
            <a:ext cx="276425" cy="276425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986D8A94-3E15-4254-E481-E24A3DC11A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9306" y="1213656"/>
            <a:ext cx="603556" cy="4938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BEE0880-686F-8E88-FEAA-D51CE17E2BC5}"/>
              </a:ext>
            </a:extLst>
          </p:cNvPr>
          <p:cNvSpPr txBox="1"/>
          <p:nvPr/>
        </p:nvSpPr>
        <p:spPr>
          <a:xfrm>
            <a:off x="768626" y="1431235"/>
            <a:ext cx="2369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Simplify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Intra, Interpersonal and Context Interplay</a:t>
            </a:r>
          </a:p>
        </p:txBody>
      </p:sp>
    </p:spTree>
    <p:extLst>
      <p:ext uri="{BB962C8B-B14F-4D97-AF65-F5344CB8AC3E}">
        <p14:creationId xmlns:p14="http://schemas.microsoft.com/office/powerpoint/2010/main" val="3937025495"/>
      </p:ext>
    </p:extLst>
  </p:cSld>
  <p:clrMapOvr>
    <a:masterClrMapping/>
  </p:clrMapOvr>
  <p:transition spd="slow">
    <p:cover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5C6F9-410F-D0C7-86E7-ECB8047C2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0394F-A2F2-38FA-6FDD-E14527B02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9129F-C18E-893C-A55A-BC1709C18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How do your lived-in context(s) e.g., culture, environment, impact your experience?</a:t>
            </a:r>
          </a:p>
          <a:p>
            <a:r>
              <a:rPr lang="en-GB" dirty="0"/>
              <a:t>Consider individual factors from the reference card (top)</a:t>
            </a:r>
          </a:p>
          <a:p>
            <a:pPr lvl="1"/>
            <a:r>
              <a:rPr lang="en-GB" dirty="0"/>
              <a:t>Consider individual context, including protective and vulnerability factors:</a:t>
            </a:r>
          </a:p>
          <a:p>
            <a:pPr lvl="2"/>
            <a:r>
              <a:rPr lang="en-GB" dirty="0"/>
              <a:t>Adverse experiences &amp; events</a:t>
            </a:r>
          </a:p>
          <a:p>
            <a:pPr lvl="2"/>
            <a:r>
              <a:rPr lang="en-GB" dirty="0"/>
              <a:t>Individual vulnerability, difference and marginalisation</a:t>
            </a:r>
          </a:p>
          <a:p>
            <a:pPr lvl="2"/>
            <a:r>
              <a:rPr lang="en-GB" dirty="0"/>
              <a:t>Interpersonal and interconnected relationships</a:t>
            </a:r>
          </a:p>
          <a:p>
            <a:pPr lvl="2"/>
            <a:r>
              <a:rPr lang="en-GB" dirty="0"/>
              <a:t>Social determinants including economic </a:t>
            </a:r>
          </a:p>
          <a:p>
            <a:pPr lvl="2"/>
            <a:r>
              <a:rPr lang="en-GB" dirty="0"/>
              <a:t>Stressors from each “Context (Lived)” including culture, events, system &amp; messages</a:t>
            </a:r>
          </a:p>
          <a:p>
            <a:pPr lvl="2"/>
            <a:r>
              <a:rPr lang="en-GB" dirty="0"/>
              <a:t>Developmental and </a:t>
            </a:r>
            <a:r>
              <a:rPr lang="en-GB" dirty="0" err="1"/>
              <a:t>resilence</a:t>
            </a:r>
            <a:endParaRPr lang="en-GB" dirty="0"/>
          </a:p>
          <a:p>
            <a:pPr lvl="2"/>
            <a:r>
              <a:rPr lang="en-GB" dirty="0"/>
              <a:t>Physiological and lifestyle</a:t>
            </a:r>
          </a:p>
          <a:p>
            <a:pPr lvl="2"/>
            <a:r>
              <a:rPr lang="en-GB" dirty="0"/>
              <a:t>Social and community engagement</a:t>
            </a:r>
          </a:p>
          <a:p>
            <a:pPr lvl="2"/>
            <a:r>
              <a:rPr lang="en-GB" dirty="0"/>
              <a:t>Meaning and purpose</a:t>
            </a:r>
          </a:p>
        </p:txBody>
      </p:sp>
    </p:spTree>
    <p:extLst>
      <p:ext uri="{BB962C8B-B14F-4D97-AF65-F5344CB8AC3E}">
        <p14:creationId xmlns:p14="http://schemas.microsoft.com/office/powerpoint/2010/main" val="356052468"/>
      </p:ext>
    </p:extLst>
  </p:cSld>
  <p:clrMapOvr>
    <a:masterClrMapping/>
  </p:clrMapOvr>
  <p:transition spd="slow">
    <p:cover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EDA77-4533-0615-7A22-CBAE0BBF0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19774-FF0F-9242-5B68-FA33F7325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 and 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9A6E3-82A2-1359-3844-23891DB57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877"/>
            <a:ext cx="4310297" cy="435133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Continuous reference point for all subjects – What if scenarios</a:t>
            </a:r>
          </a:p>
          <a:p>
            <a:r>
              <a:rPr lang="en-GB" dirty="0"/>
              <a:t>Apply various use cases</a:t>
            </a:r>
          </a:p>
          <a:p>
            <a:r>
              <a:rPr lang="en-GB" dirty="0"/>
              <a:t>Additional resources: tadf.co.uk</a:t>
            </a:r>
          </a:p>
          <a:p>
            <a:r>
              <a:rPr lang="en-GB" dirty="0"/>
              <a:t>Email: </a:t>
            </a:r>
            <a:r>
              <a:rPr lang="en-GB" dirty="0">
                <a:hlinkClick r:id="rId2"/>
              </a:rPr>
              <a:t>admin@tadf.co.uk</a:t>
            </a:r>
            <a:r>
              <a:rPr lang="en-GB" dirty="0"/>
              <a:t> for support and feedback</a:t>
            </a:r>
          </a:p>
          <a:p>
            <a:r>
              <a:rPr lang="en-GB" dirty="0"/>
              <a:t>Tell others…</a:t>
            </a:r>
          </a:p>
          <a:p>
            <a:r>
              <a:rPr lang="en-GB" b="1" dirty="0"/>
              <a:t>Good luck with your studies!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99EE42-4CC7-50E8-A8F9-DEE4FF705B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2083" y="1482464"/>
            <a:ext cx="4601533" cy="460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657754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23745</TotalTime>
  <Words>1451</Words>
  <Application>Microsoft Office PowerPoint</Application>
  <PresentationFormat>Widescreen</PresentationFormat>
  <Paragraphs>199</Paragraphs>
  <Slides>29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Aptos</vt:lpstr>
      <vt:lpstr>Arial</vt:lpstr>
      <vt:lpstr>Calibri</vt:lpstr>
      <vt:lpstr>Calibri Light</vt:lpstr>
      <vt:lpstr>Source Sans Pro</vt:lpstr>
      <vt:lpstr>Office Theme</vt:lpstr>
      <vt:lpstr>1_Office Theme</vt:lpstr>
      <vt:lpstr>5_Office Theme</vt:lpstr>
      <vt:lpstr>Briefing</vt:lpstr>
      <vt:lpstr>Whole Experience:  Self Development Session</vt:lpstr>
      <vt:lpstr>Agenda</vt:lpstr>
      <vt:lpstr>PowerPoint Presentation</vt:lpstr>
      <vt:lpstr>WICKET Model Exploration</vt:lpstr>
      <vt:lpstr>Experiential exercise</vt:lpstr>
      <vt:lpstr>Current Experience Model</vt:lpstr>
      <vt:lpstr>PowerPoint Presentation</vt:lpstr>
      <vt:lpstr>PowerPoint Presentation</vt:lpstr>
      <vt:lpstr>Level 2 - Self</vt:lpstr>
      <vt:lpstr>Breakout</vt:lpstr>
      <vt:lpstr>Breakout</vt:lpstr>
      <vt:lpstr>Relationship 1.0 (As-is)</vt:lpstr>
      <vt:lpstr>The (Whole Embedded) Relationship</vt:lpstr>
      <vt:lpstr>Relationship 2.0 (To-be)</vt:lpstr>
      <vt:lpstr>Relational Scope (Ahmad, 2026, pg 176)</vt:lpstr>
      <vt:lpstr>Breakout Reflection</vt:lpstr>
      <vt:lpstr>WICKET Use cases</vt:lpstr>
      <vt:lpstr>Positionality: 6 Parts of positionality (WICKET)</vt:lpstr>
      <vt:lpstr>Continually apply (WICKET)  Apply context (WICKET) to assess, enrich and knowledge and practices</vt:lpstr>
      <vt:lpstr>Example: Grief (Context Embedded)</vt:lpstr>
      <vt:lpstr>Reflecting on power and social positions</vt:lpstr>
      <vt:lpstr>Intersectionality</vt:lpstr>
      <vt:lpstr>Power and Affinity</vt:lpstr>
      <vt:lpstr>Breakout: Power</vt:lpstr>
      <vt:lpstr>Reflecting on Context (Lived)</vt:lpstr>
      <vt:lpstr>PowerPoint Presentation</vt:lpstr>
      <vt:lpstr>Reflection</vt:lpstr>
      <vt:lpstr>Summary and next 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Ahmad, Mamood</dc:creator>
  <cp:lastModifiedBy>TADF Focus</cp:lastModifiedBy>
  <cp:revision>12</cp:revision>
  <dcterms:created xsi:type="dcterms:W3CDTF">2021-10-31T21:22:29Z</dcterms:created>
  <dcterms:modified xsi:type="dcterms:W3CDTF">2026-04-22T10:07:36Z</dcterms:modified>
</cp:coreProperties>
</file>