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5"/>
  </p:notesMasterIdLst>
  <p:sldIdLst>
    <p:sldId id="2341" r:id="rId2"/>
    <p:sldId id="2368" r:id="rId3"/>
    <p:sldId id="2332" r:id="rId4"/>
    <p:sldId id="2389" r:id="rId5"/>
    <p:sldId id="2373" r:id="rId6"/>
    <p:sldId id="2417" r:id="rId7"/>
    <p:sldId id="2367" r:id="rId8"/>
    <p:sldId id="2374" r:id="rId9"/>
    <p:sldId id="2398" r:id="rId10"/>
    <p:sldId id="2400" r:id="rId11"/>
    <p:sldId id="2402" r:id="rId12"/>
    <p:sldId id="2407" r:id="rId13"/>
    <p:sldId id="2413" r:id="rId14"/>
    <p:sldId id="2294" r:id="rId15"/>
    <p:sldId id="2289" r:id="rId16"/>
    <p:sldId id="2415" r:id="rId17"/>
    <p:sldId id="2305" r:id="rId18"/>
    <p:sldId id="2392" r:id="rId19"/>
    <p:sldId id="2414" r:id="rId20"/>
    <p:sldId id="2426" r:id="rId21"/>
    <p:sldId id="2474" r:id="rId22"/>
    <p:sldId id="2502" r:id="rId23"/>
    <p:sldId id="2295" r:id="rId24"/>
    <p:sldId id="2496" r:id="rId25"/>
    <p:sldId id="2330" r:id="rId26"/>
    <p:sldId id="2395" r:id="rId27"/>
    <p:sldId id="2320" r:id="rId28"/>
    <p:sldId id="2308" r:id="rId29"/>
    <p:sldId id="2427" r:id="rId30"/>
    <p:sldId id="2425" r:id="rId31"/>
    <p:sldId id="2317" r:id="rId32"/>
    <p:sldId id="2403" r:id="rId33"/>
    <p:sldId id="2394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29B9E9-6293-4B35-9A2E-0BC705E5C9CF}" v="5" dt="2026-05-06T09:34:14.8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997" autoAdjust="0"/>
    <p:restoredTop sz="74757" autoAdjust="0"/>
  </p:normalViewPr>
  <p:slideViewPr>
    <p:cSldViewPr snapToGrid="0">
      <p:cViewPr varScale="1">
        <p:scale>
          <a:sx n="76" d="100"/>
          <a:sy n="76" d="100"/>
        </p:scale>
        <p:origin x="4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DF Focus" userId="f80ad0ba3a0aa502" providerId="LiveId" clId="{AE512255-27A0-46F6-96DA-277819A1D5CA}"/>
    <pc:docChg chg="undo custSel addSld delSld modSld sldOrd">
      <pc:chgData name="TADF Focus" userId="f80ad0ba3a0aa502" providerId="LiveId" clId="{AE512255-27A0-46F6-96DA-277819A1D5CA}" dt="2026-05-06T09:34:58.757" v="205" actId="20577"/>
      <pc:docMkLst>
        <pc:docMk/>
      </pc:docMkLst>
      <pc:sldChg chg="del">
        <pc:chgData name="TADF Focus" userId="f80ad0ba3a0aa502" providerId="LiveId" clId="{AE512255-27A0-46F6-96DA-277819A1D5CA}" dt="2026-05-06T09:33:40.609" v="58" actId="47"/>
        <pc:sldMkLst>
          <pc:docMk/>
          <pc:sldMk cId="1682431886" sldId="2291"/>
        </pc:sldMkLst>
      </pc:sldChg>
      <pc:sldChg chg="modNotesTx">
        <pc:chgData name="TADF Focus" userId="f80ad0ba3a0aa502" providerId="LiveId" clId="{AE512255-27A0-46F6-96DA-277819A1D5CA}" dt="2026-05-06T09:30:53.106" v="0" actId="6549"/>
        <pc:sldMkLst>
          <pc:docMk/>
          <pc:sldMk cId="2990210533" sldId="2317"/>
        </pc:sldMkLst>
      </pc:sldChg>
      <pc:sldChg chg="modNotesTx">
        <pc:chgData name="TADF Focus" userId="f80ad0ba3a0aa502" providerId="LiveId" clId="{AE512255-27A0-46F6-96DA-277819A1D5CA}" dt="2026-05-06T09:30:58.036" v="1" actId="6549"/>
        <pc:sldMkLst>
          <pc:docMk/>
          <pc:sldMk cId="3188611669" sldId="2403"/>
        </pc:sldMkLst>
      </pc:sldChg>
      <pc:sldChg chg="del">
        <pc:chgData name="TADF Focus" userId="f80ad0ba3a0aa502" providerId="LiveId" clId="{AE512255-27A0-46F6-96DA-277819A1D5CA}" dt="2026-05-06T09:32:33.624" v="12" actId="47"/>
        <pc:sldMkLst>
          <pc:docMk/>
          <pc:sldMk cId="392696235" sldId="2416"/>
        </pc:sldMkLst>
      </pc:sldChg>
      <pc:sldChg chg="addSp modSp add mod ord modTransition">
        <pc:chgData name="TADF Focus" userId="f80ad0ba3a0aa502" providerId="LiveId" clId="{AE512255-27A0-46F6-96DA-277819A1D5CA}" dt="2026-05-06T09:33:55.314" v="60"/>
        <pc:sldMkLst>
          <pc:docMk/>
          <pc:sldMk cId="3933074015" sldId="2474"/>
        </pc:sldMkLst>
        <pc:spChg chg="add mod">
          <ac:chgData name="TADF Focus" userId="f80ad0ba3a0aa502" providerId="LiveId" clId="{AE512255-27A0-46F6-96DA-277819A1D5CA}" dt="2026-05-06T09:32:07.244" v="9" actId="20577"/>
          <ac:spMkLst>
            <pc:docMk/>
            <pc:sldMk cId="3933074015" sldId="2474"/>
            <ac:spMk id="6" creationId="{D10717D5-C425-6A5B-7171-47E69673EEA2}"/>
          </ac:spMkLst>
        </pc:spChg>
        <pc:spChg chg="add mod">
          <ac:chgData name="TADF Focus" userId="f80ad0ba3a0aa502" providerId="LiveId" clId="{AE512255-27A0-46F6-96DA-277819A1D5CA}" dt="2026-05-06T09:32:21.453" v="11" actId="1076"/>
          <ac:spMkLst>
            <pc:docMk/>
            <pc:sldMk cId="3933074015" sldId="2474"/>
            <ac:spMk id="9" creationId="{030196D0-4D4E-3AE9-079F-F2DB92900A88}"/>
          </ac:spMkLst>
        </pc:spChg>
        <pc:grpChg chg="mod">
          <ac:chgData name="TADF Focus" userId="f80ad0ba3a0aa502" providerId="LiveId" clId="{AE512255-27A0-46F6-96DA-277819A1D5CA}" dt="2026-05-06T09:31:39.709" v="5" actId="14100"/>
          <ac:grpSpMkLst>
            <pc:docMk/>
            <pc:sldMk cId="3933074015" sldId="2474"/>
            <ac:grpSpMk id="19" creationId="{624B36AC-D91C-455B-2D76-2363D4007E03}"/>
          </ac:grpSpMkLst>
        </pc:grpChg>
      </pc:sldChg>
      <pc:sldChg chg="add del">
        <pc:chgData name="TADF Focus" userId="f80ad0ba3a0aa502" providerId="LiveId" clId="{AE512255-27A0-46F6-96DA-277819A1D5CA}" dt="2026-05-06T09:33:24.283" v="14" actId="47"/>
        <pc:sldMkLst>
          <pc:docMk/>
          <pc:sldMk cId="3403931363" sldId="2479"/>
        </pc:sldMkLst>
      </pc:sldChg>
      <pc:sldChg chg="modSp add mod">
        <pc:chgData name="TADF Focus" userId="f80ad0ba3a0aa502" providerId="LiveId" clId="{AE512255-27A0-46F6-96DA-277819A1D5CA}" dt="2026-05-06T09:33:37.730" v="57" actId="6549"/>
        <pc:sldMkLst>
          <pc:docMk/>
          <pc:sldMk cId="943683451" sldId="2496"/>
        </pc:sldMkLst>
        <pc:spChg chg="mod">
          <ac:chgData name="TADF Focus" userId="f80ad0ba3a0aa502" providerId="LiveId" clId="{AE512255-27A0-46F6-96DA-277819A1D5CA}" dt="2026-05-06T09:33:37.730" v="57" actId="6549"/>
          <ac:spMkLst>
            <pc:docMk/>
            <pc:sldMk cId="943683451" sldId="2496"/>
            <ac:spMk id="2" creationId="{4D5D04BB-6000-6AA1-3486-3E7E1DD46852}"/>
          </ac:spMkLst>
        </pc:spChg>
      </pc:sldChg>
      <pc:sldChg chg="addSp modSp mod">
        <pc:chgData name="TADF Focus" userId="f80ad0ba3a0aa502" providerId="LiveId" clId="{AE512255-27A0-46F6-96DA-277819A1D5CA}" dt="2026-05-06T09:34:58.757" v="205" actId="20577"/>
        <pc:sldMkLst>
          <pc:docMk/>
          <pc:sldMk cId="3532935747" sldId="2502"/>
        </pc:sldMkLst>
        <pc:spChg chg="add mod">
          <ac:chgData name="TADF Focus" userId="f80ad0ba3a0aa502" providerId="LiveId" clId="{AE512255-27A0-46F6-96DA-277819A1D5CA}" dt="2026-05-06T09:34:58.757" v="205" actId="20577"/>
          <ac:spMkLst>
            <pc:docMk/>
            <pc:sldMk cId="3532935747" sldId="2502"/>
            <ac:spMk id="2" creationId="{386C4BC0-9B0C-413F-B8F7-C3ABDC0790CC}"/>
          </ac:spMkLst>
        </pc:spChg>
      </pc:sldChg>
      <pc:sldChg chg="new del">
        <pc:chgData name="TADF Focus" userId="f80ad0ba3a0aa502" providerId="LiveId" clId="{AE512255-27A0-46F6-96DA-277819A1D5CA}" dt="2026-05-06T09:33:57.751" v="61" actId="47"/>
        <pc:sldMkLst>
          <pc:docMk/>
          <pc:sldMk cId="1322011893" sldId="2503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image" Target="../media/image3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BA5EB-9FBF-4C15-91EE-C8D4A0E584D2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6EDE946-3D8B-406C-A31A-305ABBEC63A4}">
      <dgm:prSet/>
      <dgm:spPr/>
      <dgm:t>
        <a:bodyPr/>
        <a:lstStyle/>
        <a:p>
          <a:pPr>
            <a:defRPr cap="all"/>
          </a:pPr>
          <a:r>
            <a:rPr lang="en-GB"/>
            <a:t>Rationale and aims</a:t>
          </a:r>
          <a:endParaRPr lang="en-US"/>
        </a:p>
      </dgm:t>
    </dgm:pt>
    <dgm:pt modelId="{6FE29D89-89C9-472F-A712-DDCBEDB09F9F}" type="parTrans" cxnId="{41EF3BC7-6C7B-4B3E-8F28-E3E40DB2E89C}">
      <dgm:prSet/>
      <dgm:spPr/>
      <dgm:t>
        <a:bodyPr/>
        <a:lstStyle/>
        <a:p>
          <a:endParaRPr lang="en-US"/>
        </a:p>
      </dgm:t>
    </dgm:pt>
    <dgm:pt modelId="{C8A90BEB-6C89-494D-BA7A-84965C5299A4}" type="sibTrans" cxnId="{41EF3BC7-6C7B-4B3E-8F28-E3E40DB2E89C}">
      <dgm:prSet/>
      <dgm:spPr/>
      <dgm:t>
        <a:bodyPr/>
        <a:lstStyle/>
        <a:p>
          <a:endParaRPr lang="en-US"/>
        </a:p>
      </dgm:t>
    </dgm:pt>
    <dgm:pt modelId="{9EF726B0-7614-4B49-B5CF-88F8EA49BFD8}">
      <dgm:prSet/>
      <dgm:spPr/>
      <dgm:t>
        <a:bodyPr/>
        <a:lstStyle/>
        <a:p>
          <a:pPr>
            <a:defRPr cap="all"/>
          </a:pPr>
          <a:r>
            <a:rPr lang="en-GB" b="1" dirty="0"/>
            <a:t>1 or 5-Step solution</a:t>
          </a:r>
          <a:endParaRPr lang="en-US" b="1" dirty="0"/>
        </a:p>
      </dgm:t>
    </dgm:pt>
    <dgm:pt modelId="{6F2E3601-3D01-476D-929E-E330633FDB53}" type="parTrans" cxnId="{FDFFC1C1-0681-44A4-8F81-BDC95FC208A5}">
      <dgm:prSet/>
      <dgm:spPr/>
      <dgm:t>
        <a:bodyPr/>
        <a:lstStyle/>
        <a:p>
          <a:endParaRPr lang="en-US"/>
        </a:p>
      </dgm:t>
    </dgm:pt>
    <dgm:pt modelId="{E31DDA19-0E44-4642-83D2-94082F15A556}" type="sibTrans" cxnId="{FDFFC1C1-0681-44A4-8F81-BDC95FC208A5}">
      <dgm:prSet/>
      <dgm:spPr/>
      <dgm:t>
        <a:bodyPr/>
        <a:lstStyle/>
        <a:p>
          <a:endParaRPr lang="en-US"/>
        </a:p>
      </dgm:t>
    </dgm:pt>
    <dgm:pt modelId="{FEF3DFAF-5F50-4E1A-927F-E7EB79D14998}">
      <dgm:prSet/>
      <dgm:spPr/>
      <dgm:t>
        <a:bodyPr/>
        <a:lstStyle/>
        <a:p>
          <a:pPr>
            <a:defRPr cap="all"/>
          </a:pPr>
          <a:r>
            <a:rPr lang="en-GB" dirty="0"/>
            <a:t>What can WE DO? </a:t>
          </a:r>
          <a:endParaRPr lang="en-US" dirty="0"/>
        </a:p>
      </dgm:t>
    </dgm:pt>
    <dgm:pt modelId="{E73C8E79-B6A0-4B2F-9922-BEF0387E6E2C}" type="parTrans" cxnId="{5EFEE79B-70F3-447E-937B-A9DC1909DB9B}">
      <dgm:prSet/>
      <dgm:spPr/>
      <dgm:t>
        <a:bodyPr/>
        <a:lstStyle/>
        <a:p>
          <a:endParaRPr lang="en-US"/>
        </a:p>
      </dgm:t>
    </dgm:pt>
    <dgm:pt modelId="{21613515-B672-46D0-9880-4465948CB7FB}" type="sibTrans" cxnId="{5EFEE79B-70F3-447E-937B-A9DC1909DB9B}">
      <dgm:prSet/>
      <dgm:spPr/>
      <dgm:t>
        <a:bodyPr/>
        <a:lstStyle/>
        <a:p>
          <a:endParaRPr lang="en-US"/>
        </a:p>
      </dgm:t>
    </dgm:pt>
    <dgm:pt modelId="{8929C6B4-2FA0-40B2-9780-EF079FB2750B}" type="pres">
      <dgm:prSet presAssocID="{42CBA5EB-9FBF-4C15-91EE-C8D4A0E584D2}" presName="root" presStyleCnt="0">
        <dgm:presLayoutVars>
          <dgm:dir/>
          <dgm:resizeHandles val="exact"/>
        </dgm:presLayoutVars>
      </dgm:prSet>
      <dgm:spPr/>
    </dgm:pt>
    <dgm:pt modelId="{D0B4DF1B-03A1-4308-9CAE-0090F88B2667}" type="pres">
      <dgm:prSet presAssocID="{16EDE946-3D8B-406C-A31A-305ABBEC63A4}" presName="compNode" presStyleCnt="0"/>
      <dgm:spPr/>
    </dgm:pt>
    <dgm:pt modelId="{7D34A1C9-682A-4D2C-9184-D38DFCBEE71F}" type="pres">
      <dgm:prSet presAssocID="{16EDE946-3D8B-406C-A31A-305ABBEC63A4}" presName="iconBgRect" presStyleLbl="bgShp" presStyleIdx="0" presStyleCnt="3"/>
      <dgm:spPr/>
    </dgm:pt>
    <dgm:pt modelId="{A2DC913A-A2FB-4DE8-AFBF-AFC2FDBFD198}" type="pres">
      <dgm:prSet presAssocID="{16EDE946-3D8B-406C-A31A-305ABBEC63A4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DCF96FC8-0BFD-4D94-AEC9-9A6FA9F510B1}" type="pres">
      <dgm:prSet presAssocID="{16EDE946-3D8B-406C-A31A-305ABBEC63A4}" presName="spaceRect" presStyleCnt="0"/>
      <dgm:spPr/>
    </dgm:pt>
    <dgm:pt modelId="{D9B6B5C6-C4FB-4B8D-8E70-050E519105BB}" type="pres">
      <dgm:prSet presAssocID="{16EDE946-3D8B-406C-A31A-305ABBEC63A4}" presName="textRect" presStyleLbl="revTx" presStyleIdx="0" presStyleCnt="3">
        <dgm:presLayoutVars>
          <dgm:chMax val="1"/>
          <dgm:chPref val="1"/>
        </dgm:presLayoutVars>
      </dgm:prSet>
      <dgm:spPr/>
    </dgm:pt>
    <dgm:pt modelId="{CABEF4C9-B76C-4715-806A-EE7C67485FB9}" type="pres">
      <dgm:prSet presAssocID="{C8A90BEB-6C89-494D-BA7A-84965C5299A4}" presName="sibTrans" presStyleCnt="0"/>
      <dgm:spPr/>
    </dgm:pt>
    <dgm:pt modelId="{768275CE-22ED-44FA-BD58-5D2FE3CDA131}" type="pres">
      <dgm:prSet presAssocID="{9EF726B0-7614-4B49-B5CF-88F8EA49BFD8}" presName="compNode" presStyleCnt="0"/>
      <dgm:spPr/>
    </dgm:pt>
    <dgm:pt modelId="{88301020-67F6-4C36-8211-E1670129DFBD}" type="pres">
      <dgm:prSet presAssocID="{9EF726B0-7614-4B49-B5CF-88F8EA49BFD8}" presName="iconBgRect" presStyleLbl="bgShp" presStyleIdx="1" presStyleCnt="3"/>
      <dgm:spPr/>
    </dgm:pt>
    <dgm:pt modelId="{CC0D2903-B47A-43D9-AD0E-52C306DFD09E}" type="pres">
      <dgm:prSet presAssocID="{9EF726B0-7614-4B49-B5CF-88F8EA49BFD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9FC72DE8-6097-4BCA-A433-063FAB15851A}" type="pres">
      <dgm:prSet presAssocID="{9EF726B0-7614-4B49-B5CF-88F8EA49BFD8}" presName="spaceRect" presStyleCnt="0"/>
      <dgm:spPr/>
    </dgm:pt>
    <dgm:pt modelId="{79AFE9B6-4210-4482-92AE-B7542CF7F953}" type="pres">
      <dgm:prSet presAssocID="{9EF726B0-7614-4B49-B5CF-88F8EA49BFD8}" presName="textRect" presStyleLbl="revTx" presStyleIdx="1" presStyleCnt="3">
        <dgm:presLayoutVars>
          <dgm:chMax val="1"/>
          <dgm:chPref val="1"/>
        </dgm:presLayoutVars>
      </dgm:prSet>
      <dgm:spPr/>
    </dgm:pt>
    <dgm:pt modelId="{9AA37AEE-E44C-4B46-BE58-71B07FEA7C0E}" type="pres">
      <dgm:prSet presAssocID="{E31DDA19-0E44-4642-83D2-94082F15A556}" presName="sibTrans" presStyleCnt="0"/>
      <dgm:spPr/>
    </dgm:pt>
    <dgm:pt modelId="{2F412696-FD05-437F-93A9-FC6A23B30AD1}" type="pres">
      <dgm:prSet presAssocID="{FEF3DFAF-5F50-4E1A-927F-E7EB79D14998}" presName="compNode" presStyleCnt="0"/>
      <dgm:spPr/>
    </dgm:pt>
    <dgm:pt modelId="{762253BF-80A4-4A73-836F-5817EA5C1FCC}" type="pres">
      <dgm:prSet presAssocID="{FEF3DFAF-5F50-4E1A-927F-E7EB79D14998}" presName="iconBgRect" presStyleLbl="bgShp" presStyleIdx="2" presStyleCnt="3"/>
      <dgm:spPr/>
    </dgm:pt>
    <dgm:pt modelId="{AC94E4F4-F888-48FA-A2BC-3AEDAD289BB8}" type="pres">
      <dgm:prSet presAssocID="{FEF3DFAF-5F50-4E1A-927F-E7EB79D14998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B404AD0-7798-48B3-894E-8C7EF064058C}" type="pres">
      <dgm:prSet presAssocID="{FEF3DFAF-5F50-4E1A-927F-E7EB79D14998}" presName="spaceRect" presStyleCnt="0"/>
      <dgm:spPr/>
    </dgm:pt>
    <dgm:pt modelId="{5EB10F41-9450-47E3-B60B-A86F8C2E5D7E}" type="pres">
      <dgm:prSet presAssocID="{FEF3DFAF-5F50-4E1A-927F-E7EB79D14998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F7E4506B-FDB6-44E2-B8DC-5B460BA7EEEE}" type="presOf" srcId="{16EDE946-3D8B-406C-A31A-305ABBEC63A4}" destId="{D9B6B5C6-C4FB-4B8D-8E70-050E519105BB}" srcOrd="0" destOrd="0" presId="urn:microsoft.com/office/officeart/2018/5/layout/IconCircleLabelList"/>
    <dgm:cxn modelId="{CE7EDC5A-1BE1-4B4E-BAE8-4C7CB545AB13}" type="presOf" srcId="{42CBA5EB-9FBF-4C15-91EE-C8D4A0E584D2}" destId="{8929C6B4-2FA0-40B2-9780-EF079FB2750B}" srcOrd="0" destOrd="0" presId="urn:microsoft.com/office/officeart/2018/5/layout/IconCircleLabelList"/>
    <dgm:cxn modelId="{8591AA95-60FC-44D2-9D48-58E00BAB2242}" type="presOf" srcId="{9EF726B0-7614-4B49-B5CF-88F8EA49BFD8}" destId="{79AFE9B6-4210-4482-92AE-B7542CF7F953}" srcOrd="0" destOrd="0" presId="urn:microsoft.com/office/officeart/2018/5/layout/IconCircleLabelList"/>
    <dgm:cxn modelId="{F641AD97-7CB5-4395-856E-337897372C76}" type="presOf" srcId="{FEF3DFAF-5F50-4E1A-927F-E7EB79D14998}" destId="{5EB10F41-9450-47E3-B60B-A86F8C2E5D7E}" srcOrd="0" destOrd="0" presId="urn:microsoft.com/office/officeart/2018/5/layout/IconCircleLabelList"/>
    <dgm:cxn modelId="{5EFEE79B-70F3-447E-937B-A9DC1909DB9B}" srcId="{42CBA5EB-9FBF-4C15-91EE-C8D4A0E584D2}" destId="{FEF3DFAF-5F50-4E1A-927F-E7EB79D14998}" srcOrd="2" destOrd="0" parTransId="{E73C8E79-B6A0-4B2F-9922-BEF0387E6E2C}" sibTransId="{21613515-B672-46D0-9880-4465948CB7FB}"/>
    <dgm:cxn modelId="{FDFFC1C1-0681-44A4-8F81-BDC95FC208A5}" srcId="{42CBA5EB-9FBF-4C15-91EE-C8D4A0E584D2}" destId="{9EF726B0-7614-4B49-B5CF-88F8EA49BFD8}" srcOrd="1" destOrd="0" parTransId="{6F2E3601-3D01-476D-929E-E330633FDB53}" sibTransId="{E31DDA19-0E44-4642-83D2-94082F15A556}"/>
    <dgm:cxn modelId="{41EF3BC7-6C7B-4B3E-8F28-E3E40DB2E89C}" srcId="{42CBA5EB-9FBF-4C15-91EE-C8D4A0E584D2}" destId="{16EDE946-3D8B-406C-A31A-305ABBEC63A4}" srcOrd="0" destOrd="0" parTransId="{6FE29D89-89C9-472F-A712-DDCBEDB09F9F}" sibTransId="{C8A90BEB-6C89-494D-BA7A-84965C5299A4}"/>
    <dgm:cxn modelId="{4EBAA86D-CAF9-4C51-9FB7-E53E8C74733D}" type="presParOf" srcId="{8929C6B4-2FA0-40B2-9780-EF079FB2750B}" destId="{D0B4DF1B-03A1-4308-9CAE-0090F88B2667}" srcOrd="0" destOrd="0" presId="urn:microsoft.com/office/officeart/2018/5/layout/IconCircleLabelList"/>
    <dgm:cxn modelId="{65C88219-2DFD-47A7-AEBC-ACFAAEF57AEA}" type="presParOf" srcId="{D0B4DF1B-03A1-4308-9CAE-0090F88B2667}" destId="{7D34A1C9-682A-4D2C-9184-D38DFCBEE71F}" srcOrd="0" destOrd="0" presId="urn:microsoft.com/office/officeart/2018/5/layout/IconCircleLabelList"/>
    <dgm:cxn modelId="{FDE01512-7E1F-4106-A01E-8A3C38E170FD}" type="presParOf" srcId="{D0B4DF1B-03A1-4308-9CAE-0090F88B2667}" destId="{A2DC913A-A2FB-4DE8-AFBF-AFC2FDBFD198}" srcOrd="1" destOrd="0" presId="urn:microsoft.com/office/officeart/2018/5/layout/IconCircleLabelList"/>
    <dgm:cxn modelId="{29992A64-0ADC-4F23-BECF-6F5FD30E9252}" type="presParOf" srcId="{D0B4DF1B-03A1-4308-9CAE-0090F88B2667}" destId="{DCF96FC8-0BFD-4D94-AEC9-9A6FA9F510B1}" srcOrd="2" destOrd="0" presId="urn:microsoft.com/office/officeart/2018/5/layout/IconCircleLabelList"/>
    <dgm:cxn modelId="{5000D311-0D3D-4A27-998E-7D8B955300EA}" type="presParOf" srcId="{D0B4DF1B-03A1-4308-9CAE-0090F88B2667}" destId="{D9B6B5C6-C4FB-4B8D-8E70-050E519105BB}" srcOrd="3" destOrd="0" presId="urn:microsoft.com/office/officeart/2018/5/layout/IconCircleLabelList"/>
    <dgm:cxn modelId="{2908C240-2AFE-4636-A20A-D6C76EFCADEA}" type="presParOf" srcId="{8929C6B4-2FA0-40B2-9780-EF079FB2750B}" destId="{CABEF4C9-B76C-4715-806A-EE7C67485FB9}" srcOrd="1" destOrd="0" presId="urn:microsoft.com/office/officeart/2018/5/layout/IconCircleLabelList"/>
    <dgm:cxn modelId="{43A96CDB-D6E1-44DE-8C1B-8C9CF4F265CE}" type="presParOf" srcId="{8929C6B4-2FA0-40B2-9780-EF079FB2750B}" destId="{768275CE-22ED-44FA-BD58-5D2FE3CDA131}" srcOrd="2" destOrd="0" presId="urn:microsoft.com/office/officeart/2018/5/layout/IconCircleLabelList"/>
    <dgm:cxn modelId="{2E8BE205-57FF-4359-A2E5-C4AD59CFDD22}" type="presParOf" srcId="{768275CE-22ED-44FA-BD58-5D2FE3CDA131}" destId="{88301020-67F6-4C36-8211-E1670129DFBD}" srcOrd="0" destOrd="0" presId="urn:microsoft.com/office/officeart/2018/5/layout/IconCircleLabelList"/>
    <dgm:cxn modelId="{8754AF55-5EAC-4470-B031-185B970BE453}" type="presParOf" srcId="{768275CE-22ED-44FA-BD58-5D2FE3CDA131}" destId="{CC0D2903-B47A-43D9-AD0E-52C306DFD09E}" srcOrd="1" destOrd="0" presId="urn:microsoft.com/office/officeart/2018/5/layout/IconCircleLabelList"/>
    <dgm:cxn modelId="{2F75875D-0D90-41D9-8F77-C3A8FF64AD1E}" type="presParOf" srcId="{768275CE-22ED-44FA-BD58-5D2FE3CDA131}" destId="{9FC72DE8-6097-4BCA-A433-063FAB15851A}" srcOrd="2" destOrd="0" presId="urn:microsoft.com/office/officeart/2018/5/layout/IconCircleLabelList"/>
    <dgm:cxn modelId="{7346A078-C277-4599-9E3E-2264F02564A3}" type="presParOf" srcId="{768275CE-22ED-44FA-BD58-5D2FE3CDA131}" destId="{79AFE9B6-4210-4482-92AE-B7542CF7F953}" srcOrd="3" destOrd="0" presId="urn:microsoft.com/office/officeart/2018/5/layout/IconCircleLabelList"/>
    <dgm:cxn modelId="{953A3745-2E61-4384-8201-56CAFB8271EB}" type="presParOf" srcId="{8929C6B4-2FA0-40B2-9780-EF079FB2750B}" destId="{9AA37AEE-E44C-4B46-BE58-71B07FEA7C0E}" srcOrd="3" destOrd="0" presId="urn:microsoft.com/office/officeart/2018/5/layout/IconCircleLabelList"/>
    <dgm:cxn modelId="{B60AA463-9CE3-4C0C-A164-F260206EB0D2}" type="presParOf" srcId="{8929C6B4-2FA0-40B2-9780-EF079FB2750B}" destId="{2F412696-FD05-437F-93A9-FC6A23B30AD1}" srcOrd="4" destOrd="0" presId="urn:microsoft.com/office/officeart/2018/5/layout/IconCircleLabelList"/>
    <dgm:cxn modelId="{58C361F0-C777-470C-8F80-32C0335854CB}" type="presParOf" srcId="{2F412696-FD05-437F-93A9-FC6A23B30AD1}" destId="{762253BF-80A4-4A73-836F-5817EA5C1FCC}" srcOrd="0" destOrd="0" presId="urn:microsoft.com/office/officeart/2018/5/layout/IconCircleLabelList"/>
    <dgm:cxn modelId="{098D13C3-57D8-427C-B530-316558AE521F}" type="presParOf" srcId="{2F412696-FD05-437F-93A9-FC6A23B30AD1}" destId="{AC94E4F4-F888-48FA-A2BC-3AEDAD289BB8}" srcOrd="1" destOrd="0" presId="urn:microsoft.com/office/officeart/2018/5/layout/IconCircleLabelList"/>
    <dgm:cxn modelId="{6BAD38F9-E010-4BC9-A3BE-7DE5CC19E252}" type="presParOf" srcId="{2F412696-FD05-437F-93A9-FC6A23B30AD1}" destId="{0B404AD0-7798-48B3-894E-8C7EF064058C}" srcOrd="2" destOrd="0" presId="urn:microsoft.com/office/officeart/2018/5/layout/IconCircleLabelList"/>
    <dgm:cxn modelId="{BF863EDE-8D0F-496F-BBAC-B615A5E6D7EF}" type="presParOf" srcId="{2F412696-FD05-437F-93A9-FC6A23B30AD1}" destId="{5EB10F41-9450-47E3-B60B-A86F8C2E5D7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E8A5FD-7857-4930-974C-9286BF40B340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F2E771-36C9-46DD-BEF4-2ED30C5E743A}">
      <dgm:prSet phldrT="[Text]" phldr="0" custT="1"/>
      <dgm:spPr>
        <a:solidFill>
          <a:srgbClr val="92D050"/>
        </a:solidFill>
      </dgm:spPr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Systematic</a:t>
          </a:r>
        </a:p>
        <a:p>
          <a:r>
            <a:rPr lang="en-GB" sz="1800" b="1" dirty="0">
              <a:solidFill>
                <a:schemeClr val="tx1"/>
              </a:solidFill>
            </a:rPr>
            <a:t>Method</a:t>
          </a:r>
        </a:p>
      </dgm:t>
    </dgm:pt>
    <dgm:pt modelId="{1CFA9E06-2F08-4844-A26E-94460B237FDB}" type="parTrans" cxnId="{AF4E6EFC-E880-4339-8DD3-F59D5569268D}">
      <dgm:prSet/>
      <dgm:spPr/>
      <dgm:t>
        <a:bodyPr/>
        <a:lstStyle/>
        <a:p>
          <a:endParaRPr lang="en-GB"/>
        </a:p>
      </dgm:t>
    </dgm:pt>
    <dgm:pt modelId="{DAB5FD33-E8CE-4B56-A5AF-256A1F9ADB44}" type="sibTrans" cxnId="{AF4E6EFC-E880-4339-8DD3-F59D5569268D}">
      <dgm:prSet/>
      <dgm:spPr/>
      <dgm:t>
        <a:bodyPr/>
        <a:lstStyle/>
        <a:p>
          <a:endParaRPr lang="en-GB"/>
        </a:p>
      </dgm:t>
    </dgm:pt>
    <dgm:pt modelId="{880D49C9-B534-4B26-99D7-7B65BF60C35F}">
      <dgm:prSet phldrT="[Text]" phldr="0" custT="1"/>
      <dgm:spPr>
        <a:solidFill>
          <a:srgbClr val="92D050"/>
        </a:solidFill>
      </dgm:spPr>
      <dgm:t>
        <a:bodyPr/>
        <a:lstStyle/>
        <a:p>
          <a:r>
            <a:rPr lang="en-GB" sz="2000" b="1" dirty="0">
              <a:solidFill>
                <a:schemeClr val="tx1"/>
              </a:solidFill>
            </a:rPr>
            <a:t>Pedagogy</a:t>
          </a:r>
        </a:p>
      </dgm:t>
    </dgm:pt>
    <dgm:pt modelId="{7DFFDFA7-4632-4253-88AB-C546774732A6}" type="parTrans" cxnId="{747C9222-5692-4985-B9AB-18BE82543F20}">
      <dgm:prSet/>
      <dgm:spPr/>
      <dgm:t>
        <a:bodyPr/>
        <a:lstStyle/>
        <a:p>
          <a:endParaRPr lang="en-GB"/>
        </a:p>
      </dgm:t>
    </dgm:pt>
    <dgm:pt modelId="{AB2BC5D8-8A8B-44E9-A93A-EF311CA2BFE3}" type="sibTrans" cxnId="{747C9222-5692-4985-B9AB-18BE82543F20}">
      <dgm:prSet/>
      <dgm:spPr/>
      <dgm:t>
        <a:bodyPr/>
        <a:lstStyle/>
        <a:p>
          <a:endParaRPr lang="en-GB"/>
        </a:p>
      </dgm:t>
    </dgm:pt>
    <dgm:pt modelId="{D4C7BAA8-FAD8-4254-BD3C-449E387DA2F3}">
      <dgm:prSet phldrT="[Text]" phldr="0"/>
      <dgm:spPr>
        <a:solidFill>
          <a:srgbClr val="92D050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Transition Plan</a:t>
          </a:r>
        </a:p>
      </dgm:t>
    </dgm:pt>
    <dgm:pt modelId="{6A50BF68-1F4E-412C-81D0-184BCEC69E56}" type="parTrans" cxnId="{7761C626-C01F-480F-91F0-3A210184DC2E}">
      <dgm:prSet/>
      <dgm:spPr/>
      <dgm:t>
        <a:bodyPr/>
        <a:lstStyle/>
        <a:p>
          <a:endParaRPr lang="en-GB"/>
        </a:p>
      </dgm:t>
    </dgm:pt>
    <dgm:pt modelId="{E9716D16-B325-408D-9022-ABD0BBD0381B}" type="sibTrans" cxnId="{7761C626-C01F-480F-91F0-3A210184DC2E}">
      <dgm:prSet/>
      <dgm:spPr/>
      <dgm:t>
        <a:bodyPr/>
        <a:lstStyle/>
        <a:p>
          <a:endParaRPr lang="en-GB"/>
        </a:p>
      </dgm:t>
    </dgm:pt>
    <dgm:pt modelId="{A66AB07C-4A0D-4B4D-BF66-3A251612AFA3}">
      <dgm:prSet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GB" sz="1400" dirty="0"/>
            <a:t>Organisational/ Practice / Discipline Standards</a:t>
          </a:r>
        </a:p>
      </dgm:t>
    </dgm:pt>
    <dgm:pt modelId="{7947CBC4-D0D8-44A3-9E43-41CA2300E879}" type="parTrans" cxnId="{FD824848-1BC4-45EB-ADF5-84B55E85E9F4}">
      <dgm:prSet/>
      <dgm:spPr/>
      <dgm:t>
        <a:bodyPr/>
        <a:lstStyle/>
        <a:p>
          <a:endParaRPr lang="en-GB"/>
        </a:p>
      </dgm:t>
    </dgm:pt>
    <dgm:pt modelId="{A72F3DA2-430C-4C54-8712-0BB31E4FC15A}" type="sibTrans" cxnId="{FD824848-1BC4-45EB-ADF5-84B55E85E9F4}">
      <dgm:prSet/>
      <dgm:spPr/>
      <dgm:t>
        <a:bodyPr/>
        <a:lstStyle/>
        <a:p>
          <a:endParaRPr lang="en-GB"/>
        </a:p>
      </dgm:t>
    </dgm:pt>
    <dgm:pt modelId="{B0CFA13A-E8E4-4BA5-B504-4231289CC3FF}">
      <dgm:prSet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GB" sz="1300" dirty="0"/>
            <a:t>Ethics and competence</a:t>
          </a:r>
        </a:p>
      </dgm:t>
    </dgm:pt>
    <dgm:pt modelId="{7E5FEA32-4C1C-4EE9-8364-DDDC3C0FFBC9}" type="parTrans" cxnId="{B0B46578-DF58-4B73-A3A8-45BB01B49C09}">
      <dgm:prSet/>
      <dgm:spPr/>
      <dgm:t>
        <a:bodyPr/>
        <a:lstStyle/>
        <a:p>
          <a:endParaRPr lang="en-GB"/>
        </a:p>
      </dgm:t>
    </dgm:pt>
    <dgm:pt modelId="{8E8A9595-7FC3-4168-95C4-91B8E0263F19}" type="sibTrans" cxnId="{B0B46578-DF58-4B73-A3A8-45BB01B49C09}">
      <dgm:prSet/>
      <dgm:spPr/>
      <dgm:t>
        <a:bodyPr/>
        <a:lstStyle/>
        <a:p>
          <a:endParaRPr lang="en-GB"/>
        </a:p>
      </dgm:t>
    </dgm:pt>
    <dgm:pt modelId="{64D0B897-6926-4448-BFD5-D3127EA4DB20}">
      <dgm:prSet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GB" sz="1300" dirty="0"/>
            <a:t>Inter student-organisation-tutor resource</a:t>
          </a:r>
        </a:p>
      </dgm:t>
    </dgm:pt>
    <dgm:pt modelId="{F0D7991F-C022-42D5-A58F-7F365C2C9489}" type="parTrans" cxnId="{82A94FE1-AF55-4820-A273-1CD892593BEF}">
      <dgm:prSet/>
      <dgm:spPr/>
      <dgm:t>
        <a:bodyPr/>
        <a:lstStyle/>
        <a:p>
          <a:endParaRPr lang="en-GB"/>
        </a:p>
      </dgm:t>
    </dgm:pt>
    <dgm:pt modelId="{B9E221B7-1B84-4F62-9189-EE3479F1F6BA}" type="sibTrans" cxnId="{82A94FE1-AF55-4820-A273-1CD892593BEF}">
      <dgm:prSet/>
      <dgm:spPr/>
      <dgm:t>
        <a:bodyPr/>
        <a:lstStyle/>
        <a:p>
          <a:endParaRPr lang="en-GB"/>
        </a:p>
      </dgm:t>
    </dgm:pt>
    <dgm:pt modelId="{BDBBD758-E474-45CC-8F7E-B3DF5A077D88}">
      <dgm:prSet custT="1"/>
      <dgm:spPr>
        <a:solidFill>
          <a:srgbClr val="92D050"/>
        </a:solidFill>
      </dgm:spPr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Baseline Curriculum </a:t>
          </a:r>
          <a:r>
            <a:rPr lang="en-GB" sz="1500" b="1" dirty="0">
              <a:solidFill>
                <a:schemeClr val="tx1"/>
              </a:solidFill>
            </a:rPr>
            <a:t>(</a:t>
          </a:r>
          <a:r>
            <a:rPr lang="en-GB" sz="1500" b="1" dirty="0" err="1">
              <a:solidFill>
                <a:schemeClr val="tx1"/>
              </a:solidFill>
            </a:rPr>
            <a:t>SCoPeD</a:t>
          </a:r>
          <a:r>
            <a:rPr lang="en-GB" sz="1500" b="1" dirty="0">
              <a:solidFill>
                <a:schemeClr val="tx1"/>
              </a:solidFill>
            </a:rPr>
            <a:t> mapped)</a:t>
          </a:r>
        </a:p>
      </dgm:t>
    </dgm:pt>
    <dgm:pt modelId="{9B7E9CFF-20A9-4A7E-B6D0-6F3EB4DCD03F}" type="parTrans" cxnId="{E0033517-E6E2-4073-AB57-860C01D566D6}">
      <dgm:prSet/>
      <dgm:spPr/>
      <dgm:t>
        <a:bodyPr/>
        <a:lstStyle/>
        <a:p>
          <a:endParaRPr lang="en-GB"/>
        </a:p>
      </dgm:t>
    </dgm:pt>
    <dgm:pt modelId="{637C63C0-2F6B-4175-B623-82393118C815}" type="sibTrans" cxnId="{E0033517-E6E2-4073-AB57-860C01D566D6}">
      <dgm:prSet/>
      <dgm:spPr/>
      <dgm:t>
        <a:bodyPr/>
        <a:lstStyle/>
        <a:p>
          <a:endParaRPr lang="en-GB"/>
        </a:p>
      </dgm:t>
    </dgm:pt>
    <dgm:pt modelId="{351EE0CD-3BE7-42AB-AF65-FA9C727B8229}" type="pres">
      <dgm:prSet presAssocID="{96E8A5FD-7857-4930-974C-9286BF40B340}" presName="compositeShape" presStyleCnt="0">
        <dgm:presLayoutVars>
          <dgm:chMax val="7"/>
          <dgm:dir/>
          <dgm:resizeHandles val="exact"/>
        </dgm:presLayoutVars>
      </dgm:prSet>
      <dgm:spPr/>
    </dgm:pt>
    <dgm:pt modelId="{6A17AF68-2AE1-437E-B6BC-6E9175D52DD9}" type="pres">
      <dgm:prSet presAssocID="{96E8A5FD-7857-4930-974C-9286BF40B340}" presName="wedge1" presStyleLbl="node1" presStyleIdx="0" presStyleCnt="7"/>
      <dgm:spPr/>
    </dgm:pt>
    <dgm:pt modelId="{B52F1B65-CF51-41A7-8173-DAD3DC0BAEB1}" type="pres">
      <dgm:prSet presAssocID="{96E8A5FD-7857-4930-974C-9286BF40B340}" presName="dummy1a" presStyleCnt="0"/>
      <dgm:spPr/>
    </dgm:pt>
    <dgm:pt modelId="{2F5485D2-32FF-4EC4-B556-52AC037419DB}" type="pres">
      <dgm:prSet presAssocID="{96E8A5FD-7857-4930-974C-9286BF40B340}" presName="dummy1b" presStyleCnt="0"/>
      <dgm:spPr/>
    </dgm:pt>
    <dgm:pt modelId="{E117B095-CD2E-43AA-BD37-CCF534BFF258}" type="pres">
      <dgm:prSet presAssocID="{96E8A5FD-7857-4930-974C-9286BF40B340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9D4C1650-992E-4504-9744-EA3EC5AA2848}" type="pres">
      <dgm:prSet presAssocID="{96E8A5FD-7857-4930-974C-9286BF40B340}" presName="wedge2" presStyleLbl="node1" presStyleIdx="1" presStyleCnt="7"/>
      <dgm:spPr/>
    </dgm:pt>
    <dgm:pt modelId="{7343F89E-D34F-46E5-9301-1D85AAA7D7C8}" type="pres">
      <dgm:prSet presAssocID="{96E8A5FD-7857-4930-974C-9286BF40B340}" presName="dummy2a" presStyleCnt="0"/>
      <dgm:spPr/>
    </dgm:pt>
    <dgm:pt modelId="{F0090084-E7CB-486F-902E-B881222AC8BB}" type="pres">
      <dgm:prSet presAssocID="{96E8A5FD-7857-4930-974C-9286BF40B340}" presName="dummy2b" presStyleCnt="0"/>
      <dgm:spPr/>
    </dgm:pt>
    <dgm:pt modelId="{F7097D04-EF86-4223-A2B1-AAC6B2EE02B1}" type="pres">
      <dgm:prSet presAssocID="{96E8A5FD-7857-4930-974C-9286BF40B340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1FE33367-E46D-4F15-B643-FD1CF450A721}" type="pres">
      <dgm:prSet presAssocID="{96E8A5FD-7857-4930-974C-9286BF40B340}" presName="wedge3" presStyleLbl="node1" presStyleIdx="2" presStyleCnt="7"/>
      <dgm:spPr/>
    </dgm:pt>
    <dgm:pt modelId="{BD3F13EE-7233-48AA-BA46-73B9E262BDA7}" type="pres">
      <dgm:prSet presAssocID="{96E8A5FD-7857-4930-974C-9286BF40B340}" presName="dummy3a" presStyleCnt="0"/>
      <dgm:spPr/>
    </dgm:pt>
    <dgm:pt modelId="{C7EE71DB-8336-46B1-A11E-E79926A9C681}" type="pres">
      <dgm:prSet presAssocID="{96E8A5FD-7857-4930-974C-9286BF40B340}" presName="dummy3b" presStyleCnt="0"/>
      <dgm:spPr/>
    </dgm:pt>
    <dgm:pt modelId="{A0E32B29-525A-483F-A9FC-6E9B9191DFDD}" type="pres">
      <dgm:prSet presAssocID="{96E8A5FD-7857-4930-974C-9286BF40B340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FAB1D1EB-F42D-4722-96C6-A8ADF0232A3C}" type="pres">
      <dgm:prSet presAssocID="{96E8A5FD-7857-4930-974C-9286BF40B340}" presName="wedge4" presStyleLbl="node1" presStyleIdx="3" presStyleCnt="7"/>
      <dgm:spPr/>
    </dgm:pt>
    <dgm:pt modelId="{86842B7C-6C8E-4D66-9D97-67C5352032E0}" type="pres">
      <dgm:prSet presAssocID="{96E8A5FD-7857-4930-974C-9286BF40B340}" presName="dummy4a" presStyleCnt="0"/>
      <dgm:spPr/>
    </dgm:pt>
    <dgm:pt modelId="{674EFE91-5545-4B12-B76D-97004619BA46}" type="pres">
      <dgm:prSet presAssocID="{96E8A5FD-7857-4930-974C-9286BF40B340}" presName="dummy4b" presStyleCnt="0"/>
      <dgm:spPr/>
    </dgm:pt>
    <dgm:pt modelId="{AB78473B-777E-4A6D-97E4-CF0D2E133723}" type="pres">
      <dgm:prSet presAssocID="{96E8A5FD-7857-4930-974C-9286BF40B340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337EB7AF-2B93-49C6-8237-43DBDCB61CD6}" type="pres">
      <dgm:prSet presAssocID="{96E8A5FD-7857-4930-974C-9286BF40B340}" presName="wedge5" presStyleLbl="node1" presStyleIdx="4" presStyleCnt="7"/>
      <dgm:spPr/>
    </dgm:pt>
    <dgm:pt modelId="{9F63A5F5-E1DD-4C5F-A3B5-BA1746883DC0}" type="pres">
      <dgm:prSet presAssocID="{96E8A5FD-7857-4930-974C-9286BF40B340}" presName="dummy5a" presStyleCnt="0"/>
      <dgm:spPr/>
    </dgm:pt>
    <dgm:pt modelId="{21091FFB-7045-4BD8-B4DB-E4E823D652A7}" type="pres">
      <dgm:prSet presAssocID="{96E8A5FD-7857-4930-974C-9286BF40B340}" presName="dummy5b" presStyleCnt="0"/>
      <dgm:spPr/>
    </dgm:pt>
    <dgm:pt modelId="{B1105C8A-87D0-482D-A801-6FFFBF941867}" type="pres">
      <dgm:prSet presAssocID="{96E8A5FD-7857-4930-974C-9286BF40B340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22F08368-5F32-440B-8539-3763A9BC9912}" type="pres">
      <dgm:prSet presAssocID="{96E8A5FD-7857-4930-974C-9286BF40B340}" presName="wedge6" presStyleLbl="node1" presStyleIdx="5" presStyleCnt="7"/>
      <dgm:spPr/>
    </dgm:pt>
    <dgm:pt modelId="{D7380B25-7B96-4556-8838-97CE2A35A9D8}" type="pres">
      <dgm:prSet presAssocID="{96E8A5FD-7857-4930-974C-9286BF40B340}" presName="dummy6a" presStyleCnt="0"/>
      <dgm:spPr/>
    </dgm:pt>
    <dgm:pt modelId="{B3C099E2-16DA-486A-B0C7-C7664D17952C}" type="pres">
      <dgm:prSet presAssocID="{96E8A5FD-7857-4930-974C-9286BF40B340}" presName="dummy6b" presStyleCnt="0"/>
      <dgm:spPr/>
    </dgm:pt>
    <dgm:pt modelId="{DFA0BBB3-8EA1-4300-B682-B5A8DC0A4177}" type="pres">
      <dgm:prSet presAssocID="{96E8A5FD-7857-4930-974C-9286BF40B340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681E16F9-58E8-4C15-A7AA-E6E6F73AED3B}" type="pres">
      <dgm:prSet presAssocID="{96E8A5FD-7857-4930-974C-9286BF40B340}" presName="wedge7" presStyleLbl="node1" presStyleIdx="6" presStyleCnt="7"/>
      <dgm:spPr/>
    </dgm:pt>
    <dgm:pt modelId="{5BBC0EDA-CA15-4D5D-80E3-DFA3ABCF21A7}" type="pres">
      <dgm:prSet presAssocID="{96E8A5FD-7857-4930-974C-9286BF40B340}" presName="dummy7a" presStyleCnt="0"/>
      <dgm:spPr/>
    </dgm:pt>
    <dgm:pt modelId="{ACFC254A-4399-488D-BF56-5BA29865E42C}" type="pres">
      <dgm:prSet presAssocID="{96E8A5FD-7857-4930-974C-9286BF40B340}" presName="dummy7b" presStyleCnt="0"/>
      <dgm:spPr/>
    </dgm:pt>
    <dgm:pt modelId="{F7DF8EEC-E221-4951-B1AE-0940E6ABF0A2}" type="pres">
      <dgm:prSet presAssocID="{96E8A5FD-7857-4930-974C-9286BF40B340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</dgm:pt>
    <dgm:pt modelId="{4B713EA2-E48A-4A64-8115-E41794957E6E}" type="pres">
      <dgm:prSet presAssocID="{DAB5FD33-E8CE-4B56-A5AF-256A1F9ADB44}" presName="arrowWedge1" presStyleLbl="fgSibTrans2D1" presStyleIdx="0" presStyleCnt="7"/>
      <dgm:spPr/>
    </dgm:pt>
    <dgm:pt modelId="{93B45391-FEB0-43C3-8C1D-4350444831DC}" type="pres">
      <dgm:prSet presAssocID="{AB2BC5D8-8A8B-44E9-A93A-EF311CA2BFE3}" presName="arrowWedge2" presStyleLbl="fgSibTrans2D1" presStyleIdx="1" presStyleCnt="7"/>
      <dgm:spPr/>
    </dgm:pt>
    <dgm:pt modelId="{F2CCE45C-ECB3-4924-A6DA-B17C0C1D332D}" type="pres">
      <dgm:prSet presAssocID="{A72F3DA2-430C-4C54-8712-0BB31E4FC15A}" presName="arrowWedge3" presStyleLbl="fgSibTrans2D1" presStyleIdx="2" presStyleCnt="7"/>
      <dgm:spPr/>
    </dgm:pt>
    <dgm:pt modelId="{99E6AE35-CFE6-4D09-9B07-3AED743855D3}" type="pres">
      <dgm:prSet presAssocID="{8E8A9595-7FC3-4168-95C4-91B8E0263F19}" presName="arrowWedge4" presStyleLbl="fgSibTrans2D1" presStyleIdx="3" presStyleCnt="7"/>
      <dgm:spPr/>
    </dgm:pt>
    <dgm:pt modelId="{190A008E-E854-4DBB-B82C-D87BAB6993C1}" type="pres">
      <dgm:prSet presAssocID="{B9E221B7-1B84-4F62-9189-EE3479F1F6BA}" presName="arrowWedge5" presStyleLbl="fgSibTrans2D1" presStyleIdx="4" presStyleCnt="7"/>
      <dgm:spPr/>
    </dgm:pt>
    <dgm:pt modelId="{CCF71196-CADA-4DD9-958D-BD6284FBD5F0}" type="pres">
      <dgm:prSet presAssocID="{E9716D16-B325-408D-9022-ABD0BBD0381B}" presName="arrowWedge6" presStyleLbl="fgSibTrans2D1" presStyleIdx="5" presStyleCnt="7"/>
      <dgm:spPr/>
    </dgm:pt>
    <dgm:pt modelId="{2F030F93-41C8-4E71-98E6-F8DC7CE74A5F}" type="pres">
      <dgm:prSet presAssocID="{637C63C0-2F6B-4175-B623-82393118C815}" presName="arrowWedge7" presStyleLbl="fgSibTrans2D1" presStyleIdx="6" presStyleCnt="7"/>
      <dgm:spPr/>
    </dgm:pt>
  </dgm:ptLst>
  <dgm:cxnLst>
    <dgm:cxn modelId="{F5DA3913-0F65-4D2A-8F6C-466078BECC8F}" type="presOf" srcId="{BDBBD758-E474-45CC-8F7E-B3DF5A077D88}" destId="{681E16F9-58E8-4C15-A7AA-E6E6F73AED3B}" srcOrd="0" destOrd="0" presId="urn:microsoft.com/office/officeart/2005/8/layout/cycle8"/>
    <dgm:cxn modelId="{E0033517-E6E2-4073-AB57-860C01D566D6}" srcId="{96E8A5FD-7857-4930-974C-9286BF40B340}" destId="{BDBBD758-E474-45CC-8F7E-B3DF5A077D88}" srcOrd="6" destOrd="0" parTransId="{9B7E9CFF-20A9-4A7E-B6D0-6F3EB4DCD03F}" sibTransId="{637C63C0-2F6B-4175-B623-82393118C815}"/>
    <dgm:cxn modelId="{ABA62A19-5FF0-4584-881C-7B8A826B7EA3}" type="presOf" srcId="{A66AB07C-4A0D-4B4D-BF66-3A251612AFA3}" destId="{A0E32B29-525A-483F-A9FC-6E9B9191DFDD}" srcOrd="1" destOrd="0" presId="urn:microsoft.com/office/officeart/2005/8/layout/cycle8"/>
    <dgm:cxn modelId="{6A39F01A-5A4A-400A-9076-9BF576959FE0}" type="presOf" srcId="{B0CFA13A-E8E4-4BA5-B504-4231289CC3FF}" destId="{AB78473B-777E-4A6D-97E4-CF0D2E133723}" srcOrd="1" destOrd="0" presId="urn:microsoft.com/office/officeart/2005/8/layout/cycle8"/>
    <dgm:cxn modelId="{747C9222-5692-4985-B9AB-18BE82543F20}" srcId="{96E8A5FD-7857-4930-974C-9286BF40B340}" destId="{880D49C9-B534-4B26-99D7-7B65BF60C35F}" srcOrd="1" destOrd="0" parTransId="{7DFFDFA7-4632-4253-88AB-C546774732A6}" sibTransId="{AB2BC5D8-8A8B-44E9-A93A-EF311CA2BFE3}"/>
    <dgm:cxn modelId="{7761C626-C01F-480F-91F0-3A210184DC2E}" srcId="{96E8A5FD-7857-4930-974C-9286BF40B340}" destId="{D4C7BAA8-FAD8-4254-BD3C-449E387DA2F3}" srcOrd="5" destOrd="0" parTransId="{6A50BF68-1F4E-412C-81D0-184BCEC69E56}" sibTransId="{E9716D16-B325-408D-9022-ABD0BBD0381B}"/>
    <dgm:cxn modelId="{DAEDFF2A-14B7-4CF8-93FC-39413D22AC65}" type="presOf" srcId="{880D49C9-B534-4B26-99D7-7B65BF60C35F}" destId="{9D4C1650-992E-4504-9744-EA3EC5AA2848}" srcOrd="0" destOrd="0" presId="urn:microsoft.com/office/officeart/2005/8/layout/cycle8"/>
    <dgm:cxn modelId="{0BCBC92B-3EC7-45B7-BBCF-D91C5A9AFD30}" type="presOf" srcId="{96E8A5FD-7857-4930-974C-9286BF40B340}" destId="{351EE0CD-3BE7-42AB-AF65-FA9C727B8229}" srcOrd="0" destOrd="0" presId="urn:microsoft.com/office/officeart/2005/8/layout/cycle8"/>
    <dgm:cxn modelId="{BA844C36-FBC0-4A28-ADCB-F0B705DC6C39}" type="presOf" srcId="{D7F2E771-36C9-46DD-BEF4-2ED30C5E743A}" destId="{6A17AF68-2AE1-437E-B6BC-6E9175D52DD9}" srcOrd="0" destOrd="0" presId="urn:microsoft.com/office/officeart/2005/8/layout/cycle8"/>
    <dgm:cxn modelId="{FD824848-1BC4-45EB-ADF5-84B55E85E9F4}" srcId="{96E8A5FD-7857-4930-974C-9286BF40B340}" destId="{A66AB07C-4A0D-4B4D-BF66-3A251612AFA3}" srcOrd="2" destOrd="0" parTransId="{7947CBC4-D0D8-44A3-9E43-41CA2300E879}" sibTransId="{A72F3DA2-430C-4C54-8712-0BB31E4FC15A}"/>
    <dgm:cxn modelId="{08B7FF68-0A15-4603-BE12-FD551F740CB2}" type="presOf" srcId="{880D49C9-B534-4B26-99D7-7B65BF60C35F}" destId="{F7097D04-EF86-4223-A2B1-AAC6B2EE02B1}" srcOrd="1" destOrd="0" presId="urn:microsoft.com/office/officeart/2005/8/layout/cycle8"/>
    <dgm:cxn modelId="{BDA1BE54-6FC8-4A2D-86F0-E6430EF2007C}" type="presOf" srcId="{D4C7BAA8-FAD8-4254-BD3C-449E387DA2F3}" destId="{22F08368-5F32-440B-8539-3763A9BC9912}" srcOrd="0" destOrd="0" presId="urn:microsoft.com/office/officeart/2005/8/layout/cycle8"/>
    <dgm:cxn modelId="{B0B46578-DF58-4B73-A3A8-45BB01B49C09}" srcId="{96E8A5FD-7857-4930-974C-9286BF40B340}" destId="{B0CFA13A-E8E4-4BA5-B504-4231289CC3FF}" srcOrd="3" destOrd="0" parTransId="{7E5FEA32-4C1C-4EE9-8364-DDDC3C0FFBC9}" sibTransId="{8E8A9595-7FC3-4168-95C4-91B8E0263F19}"/>
    <dgm:cxn modelId="{E29D1C83-B0F4-4406-8CBE-7993AF46058F}" type="presOf" srcId="{64D0B897-6926-4448-BFD5-D3127EA4DB20}" destId="{B1105C8A-87D0-482D-A801-6FFFBF941867}" srcOrd="1" destOrd="0" presId="urn:microsoft.com/office/officeart/2005/8/layout/cycle8"/>
    <dgm:cxn modelId="{808F6588-D403-4E05-B3AE-11A25900CADF}" type="presOf" srcId="{A66AB07C-4A0D-4B4D-BF66-3A251612AFA3}" destId="{1FE33367-E46D-4F15-B643-FD1CF450A721}" srcOrd="0" destOrd="0" presId="urn:microsoft.com/office/officeart/2005/8/layout/cycle8"/>
    <dgm:cxn modelId="{3C896491-F633-43C3-A68D-11F2D83AC4B3}" type="presOf" srcId="{BDBBD758-E474-45CC-8F7E-B3DF5A077D88}" destId="{F7DF8EEC-E221-4951-B1AE-0940E6ABF0A2}" srcOrd="1" destOrd="0" presId="urn:microsoft.com/office/officeart/2005/8/layout/cycle8"/>
    <dgm:cxn modelId="{23A801C0-B4A1-4910-8EC2-1C3C38C96610}" type="presOf" srcId="{D4C7BAA8-FAD8-4254-BD3C-449E387DA2F3}" destId="{DFA0BBB3-8EA1-4300-B682-B5A8DC0A4177}" srcOrd="1" destOrd="0" presId="urn:microsoft.com/office/officeart/2005/8/layout/cycle8"/>
    <dgm:cxn modelId="{514741D7-D405-4293-9FC0-E21822120B2B}" type="presOf" srcId="{64D0B897-6926-4448-BFD5-D3127EA4DB20}" destId="{337EB7AF-2B93-49C6-8237-43DBDCB61CD6}" srcOrd="0" destOrd="0" presId="urn:microsoft.com/office/officeart/2005/8/layout/cycle8"/>
    <dgm:cxn modelId="{15C9F9D8-C5EB-4D37-B399-7244084D5461}" type="presOf" srcId="{D7F2E771-36C9-46DD-BEF4-2ED30C5E743A}" destId="{E117B095-CD2E-43AA-BD37-CCF534BFF258}" srcOrd="1" destOrd="0" presId="urn:microsoft.com/office/officeart/2005/8/layout/cycle8"/>
    <dgm:cxn modelId="{3C380DDE-CD48-4F9C-9F83-2220128F2D14}" type="presOf" srcId="{B0CFA13A-E8E4-4BA5-B504-4231289CC3FF}" destId="{FAB1D1EB-F42D-4722-96C6-A8ADF0232A3C}" srcOrd="0" destOrd="0" presId="urn:microsoft.com/office/officeart/2005/8/layout/cycle8"/>
    <dgm:cxn modelId="{82A94FE1-AF55-4820-A273-1CD892593BEF}" srcId="{96E8A5FD-7857-4930-974C-9286BF40B340}" destId="{64D0B897-6926-4448-BFD5-D3127EA4DB20}" srcOrd="4" destOrd="0" parTransId="{F0D7991F-C022-42D5-A58F-7F365C2C9489}" sibTransId="{B9E221B7-1B84-4F62-9189-EE3479F1F6BA}"/>
    <dgm:cxn modelId="{AF4E6EFC-E880-4339-8DD3-F59D5569268D}" srcId="{96E8A5FD-7857-4930-974C-9286BF40B340}" destId="{D7F2E771-36C9-46DD-BEF4-2ED30C5E743A}" srcOrd="0" destOrd="0" parTransId="{1CFA9E06-2F08-4844-A26E-94460B237FDB}" sibTransId="{DAB5FD33-E8CE-4B56-A5AF-256A1F9ADB44}"/>
    <dgm:cxn modelId="{128BCA55-6606-4C2C-9D6C-727DC6E90FED}" type="presParOf" srcId="{351EE0CD-3BE7-42AB-AF65-FA9C727B8229}" destId="{6A17AF68-2AE1-437E-B6BC-6E9175D52DD9}" srcOrd="0" destOrd="0" presId="urn:microsoft.com/office/officeart/2005/8/layout/cycle8"/>
    <dgm:cxn modelId="{610BC769-5197-48A4-8290-1F0A8B6872ED}" type="presParOf" srcId="{351EE0CD-3BE7-42AB-AF65-FA9C727B8229}" destId="{B52F1B65-CF51-41A7-8173-DAD3DC0BAEB1}" srcOrd="1" destOrd="0" presId="urn:microsoft.com/office/officeart/2005/8/layout/cycle8"/>
    <dgm:cxn modelId="{6BFA26FF-9AEE-4489-AAC1-C82D3FB47E7E}" type="presParOf" srcId="{351EE0CD-3BE7-42AB-AF65-FA9C727B8229}" destId="{2F5485D2-32FF-4EC4-B556-52AC037419DB}" srcOrd="2" destOrd="0" presId="urn:microsoft.com/office/officeart/2005/8/layout/cycle8"/>
    <dgm:cxn modelId="{CF3BCEBF-CFAC-415C-829E-DD69330DB982}" type="presParOf" srcId="{351EE0CD-3BE7-42AB-AF65-FA9C727B8229}" destId="{E117B095-CD2E-43AA-BD37-CCF534BFF258}" srcOrd="3" destOrd="0" presId="urn:microsoft.com/office/officeart/2005/8/layout/cycle8"/>
    <dgm:cxn modelId="{054EA5C5-A11A-4B89-BCE0-278C40A422CE}" type="presParOf" srcId="{351EE0CD-3BE7-42AB-AF65-FA9C727B8229}" destId="{9D4C1650-992E-4504-9744-EA3EC5AA2848}" srcOrd="4" destOrd="0" presId="urn:microsoft.com/office/officeart/2005/8/layout/cycle8"/>
    <dgm:cxn modelId="{AFF94D6F-C02C-43AB-A76D-67151BF0703E}" type="presParOf" srcId="{351EE0CD-3BE7-42AB-AF65-FA9C727B8229}" destId="{7343F89E-D34F-46E5-9301-1D85AAA7D7C8}" srcOrd="5" destOrd="0" presId="urn:microsoft.com/office/officeart/2005/8/layout/cycle8"/>
    <dgm:cxn modelId="{354D4E14-4EAE-4C4A-84B0-600201F5896B}" type="presParOf" srcId="{351EE0CD-3BE7-42AB-AF65-FA9C727B8229}" destId="{F0090084-E7CB-486F-902E-B881222AC8BB}" srcOrd="6" destOrd="0" presId="urn:microsoft.com/office/officeart/2005/8/layout/cycle8"/>
    <dgm:cxn modelId="{72646E43-6705-4AAF-B41D-956037920896}" type="presParOf" srcId="{351EE0CD-3BE7-42AB-AF65-FA9C727B8229}" destId="{F7097D04-EF86-4223-A2B1-AAC6B2EE02B1}" srcOrd="7" destOrd="0" presId="urn:microsoft.com/office/officeart/2005/8/layout/cycle8"/>
    <dgm:cxn modelId="{705EF13F-00AD-4FA6-884C-78EC765ACC3C}" type="presParOf" srcId="{351EE0CD-3BE7-42AB-AF65-FA9C727B8229}" destId="{1FE33367-E46D-4F15-B643-FD1CF450A721}" srcOrd="8" destOrd="0" presId="urn:microsoft.com/office/officeart/2005/8/layout/cycle8"/>
    <dgm:cxn modelId="{EDF4D915-DEB7-48BE-ABDE-412E690AB464}" type="presParOf" srcId="{351EE0CD-3BE7-42AB-AF65-FA9C727B8229}" destId="{BD3F13EE-7233-48AA-BA46-73B9E262BDA7}" srcOrd="9" destOrd="0" presId="urn:microsoft.com/office/officeart/2005/8/layout/cycle8"/>
    <dgm:cxn modelId="{2622BA6D-8A32-4D64-8C4A-E9148BBF74AD}" type="presParOf" srcId="{351EE0CD-3BE7-42AB-AF65-FA9C727B8229}" destId="{C7EE71DB-8336-46B1-A11E-E79926A9C681}" srcOrd="10" destOrd="0" presId="urn:microsoft.com/office/officeart/2005/8/layout/cycle8"/>
    <dgm:cxn modelId="{849FCCCB-5C5B-4638-9CFB-90549D5AEED8}" type="presParOf" srcId="{351EE0CD-3BE7-42AB-AF65-FA9C727B8229}" destId="{A0E32B29-525A-483F-A9FC-6E9B9191DFDD}" srcOrd="11" destOrd="0" presId="urn:microsoft.com/office/officeart/2005/8/layout/cycle8"/>
    <dgm:cxn modelId="{B6144365-8C95-4BFB-8380-B725C7BC445E}" type="presParOf" srcId="{351EE0CD-3BE7-42AB-AF65-FA9C727B8229}" destId="{FAB1D1EB-F42D-4722-96C6-A8ADF0232A3C}" srcOrd="12" destOrd="0" presId="urn:microsoft.com/office/officeart/2005/8/layout/cycle8"/>
    <dgm:cxn modelId="{FF4B084C-D80C-4097-9D82-8CD38F31C148}" type="presParOf" srcId="{351EE0CD-3BE7-42AB-AF65-FA9C727B8229}" destId="{86842B7C-6C8E-4D66-9D97-67C5352032E0}" srcOrd="13" destOrd="0" presId="urn:microsoft.com/office/officeart/2005/8/layout/cycle8"/>
    <dgm:cxn modelId="{88C5F51E-8563-4348-B1E0-A3CC34976546}" type="presParOf" srcId="{351EE0CD-3BE7-42AB-AF65-FA9C727B8229}" destId="{674EFE91-5545-4B12-B76D-97004619BA46}" srcOrd="14" destOrd="0" presId="urn:microsoft.com/office/officeart/2005/8/layout/cycle8"/>
    <dgm:cxn modelId="{D07586DA-C293-4A06-A910-C632B1073E49}" type="presParOf" srcId="{351EE0CD-3BE7-42AB-AF65-FA9C727B8229}" destId="{AB78473B-777E-4A6D-97E4-CF0D2E133723}" srcOrd="15" destOrd="0" presId="urn:microsoft.com/office/officeart/2005/8/layout/cycle8"/>
    <dgm:cxn modelId="{D8EA23B4-D2C7-4880-B024-95EB8F958B48}" type="presParOf" srcId="{351EE0CD-3BE7-42AB-AF65-FA9C727B8229}" destId="{337EB7AF-2B93-49C6-8237-43DBDCB61CD6}" srcOrd="16" destOrd="0" presId="urn:microsoft.com/office/officeart/2005/8/layout/cycle8"/>
    <dgm:cxn modelId="{3B1557BF-3834-472A-889C-8DCC65509395}" type="presParOf" srcId="{351EE0CD-3BE7-42AB-AF65-FA9C727B8229}" destId="{9F63A5F5-E1DD-4C5F-A3B5-BA1746883DC0}" srcOrd="17" destOrd="0" presId="urn:microsoft.com/office/officeart/2005/8/layout/cycle8"/>
    <dgm:cxn modelId="{B150F67B-4348-4F09-A132-ED88C717DDD3}" type="presParOf" srcId="{351EE0CD-3BE7-42AB-AF65-FA9C727B8229}" destId="{21091FFB-7045-4BD8-B4DB-E4E823D652A7}" srcOrd="18" destOrd="0" presId="urn:microsoft.com/office/officeart/2005/8/layout/cycle8"/>
    <dgm:cxn modelId="{83405AC5-C237-4C6C-9626-5768F76C6435}" type="presParOf" srcId="{351EE0CD-3BE7-42AB-AF65-FA9C727B8229}" destId="{B1105C8A-87D0-482D-A801-6FFFBF941867}" srcOrd="19" destOrd="0" presId="urn:microsoft.com/office/officeart/2005/8/layout/cycle8"/>
    <dgm:cxn modelId="{5BE98BCE-AA90-41A5-828A-0164797D2CC9}" type="presParOf" srcId="{351EE0CD-3BE7-42AB-AF65-FA9C727B8229}" destId="{22F08368-5F32-440B-8539-3763A9BC9912}" srcOrd="20" destOrd="0" presId="urn:microsoft.com/office/officeart/2005/8/layout/cycle8"/>
    <dgm:cxn modelId="{B1361ADD-701C-4A99-BD80-C583C34F2337}" type="presParOf" srcId="{351EE0CD-3BE7-42AB-AF65-FA9C727B8229}" destId="{D7380B25-7B96-4556-8838-97CE2A35A9D8}" srcOrd="21" destOrd="0" presId="urn:microsoft.com/office/officeart/2005/8/layout/cycle8"/>
    <dgm:cxn modelId="{FE227F5D-53B9-4978-A7D4-68B33CB65CF2}" type="presParOf" srcId="{351EE0CD-3BE7-42AB-AF65-FA9C727B8229}" destId="{B3C099E2-16DA-486A-B0C7-C7664D17952C}" srcOrd="22" destOrd="0" presId="urn:microsoft.com/office/officeart/2005/8/layout/cycle8"/>
    <dgm:cxn modelId="{A26FA05C-F9DC-4C3F-A410-BB4F1D143DD7}" type="presParOf" srcId="{351EE0CD-3BE7-42AB-AF65-FA9C727B8229}" destId="{DFA0BBB3-8EA1-4300-B682-B5A8DC0A4177}" srcOrd="23" destOrd="0" presId="urn:microsoft.com/office/officeart/2005/8/layout/cycle8"/>
    <dgm:cxn modelId="{197A6777-A2B4-4CE7-B8CC-411CEC257451}" type="presParOf" srcId="{351EE0CD-3BE7-42AB-AF65-FA9C727B8229}" destId="{681E16F9-58E8-4C15-A7AA-E6E6F73AED3B}" srcOrd="24" destOrd="0" presId="urn:microsoft.com/office/officeart/2005/8/layout/cycle8"/>
    <dgm:cxn modelId="{0FBB9519-E911-4A8A-8145-94FBFC84108A}" type="presParOf" srcId="{351EE0CD-3BE7-42AB-AF65-FA9C727B8229}" destId="{5BBC0EDA-CA15-4D5D-80E3-DFA3ABCF21A7}" srcOrd="25" destOrd="0" presId="urn:microsoft.com/office/officeart/2005/8/layout/cycle8"/>
    <dgm:cxn modelId="{2724EE34-551C-4281-BBCF-3EB72D99E1CD}" type="presParOf" srcId="{351EE0CD-3BE7-42AB-AF65-FA9C727B8229}" destId="{ACFC254A-4399-488D-BF56-5BA29865E42C}" srcOrd="26" destOrd="0" presId="urn:microsoft.com/office/officeart/2005/8/layout/cycle8"/>
    <dgm:cxn modelId="{FA4B4E02-C33C-4190-AFC5-D36E6C41C736}" type="presParOf" srcId="{351EE0CD-3BE7-42AB-AF65-FA9C727B8229}" destId="{F7DF8EEC-E221-4951-B1AE-0940E6ABF0A2}" srcOrd="27" destOrd="0" presId="urn:microsoft.com/office/officeart/2005/8/layout/cycle8"/>
    <dgm:cxn modelId="{B524B1D5-84FA-4D6D-8357-12043D76B1A5}" type="presParOf" srcId="{351EE0CD-3BE7-42AB-AF65-FA9C727B8229}" destId="{4B713EA2-E48A-4A64-8115-E41794957E6E}" srcOrd="28" destOrd="0" presId="urn:microsoft.com/office/officeart/2005/8/layout/cycle8"/>
    <dgm:cxn modelId="{05099093-D3AA-4EC7-A634-67362B4AA07A}" type="presParOf" srcId="{351EE0CD-3BE7-42AB-AF65-FA9C727B8229}" destId="{93B45391-FEB0-43C3-8C1D-4350444831DC}" srcOrd="29" destOrd="0" presId="urn:microsoft.com/office/officeart/2005/8/layout/cycle8"/>
    <dgm:cxn modelId="{04E2FBAC-842A-4058-A9BE-02DAB63BDF02}" type="presParOf" srcId="{351EE0CD-3BE7-42AB-AF65-FA9C727B8229}" destId="{F2CCE45C-ECB3-4924-A6DA-B17C0C1D332D}" srcOrd="30" destOrd="0" presId="urn:microsoft.com/office/officeart/2005/8/layout/cycle8"/>
    <dgm:cxn modelId="{59512194-363F-4434-B7D9-A52AD3B1CBF1}" type="presParOf" srcId="{351EE0CD-3BE7-42AB-AF65-FA9C727B8229}" destId="{99E6AE35-CFE6-4D09-9B07-3AED743855D3}" srcOrd="31" destOrd="0" presId="urn:microsoft.com/office/officeart/2005/8/layout/cycle8"/>
    <dgm:cxn modelId="{681242BF-CA6A-46AB-B682-0F0893B5670D}" type="presParOf" srcId="{351EE0CD-3BE7-42AB-AF65-FA9C727B8229}" destId="{190A008E-E854-4DBB-B82C-D87BAB6993C1}" srcOrd="32" destOrd="0" presId="urn:microsoft.com/office/officeart/2005/8/layout/cycle8"/>
    <dgm:cxn modelId="{A7BFB504-5380-4F41-A164-6E3FB442B314}" type="presParOf" srcId="{351EE0CD-3BE7-42AB-AF65-FA9C727B8229}" destId="{CCF71196-CADA-4DD9-958D-BD6284FBD5F0}" srcOrd="33" destOrd="0" presId="urn:microsoft.com/office/officeart/2005/8/layout/cycle8"/>
    <dgm:cxn modelId="{90D1E2DC-78A1-49C6-8DFA-8969AAF99919}" type="presParOf" srcId="{351EE0CD-3BE7-42AB-AF65-FA9C727B8229}" destId="{2F030F93-41C8-4E71-98E6-F8DC7CE74A5F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0F2A67-B9B3-4347-82F6-29194DC3263D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AF35559-0255-49CB-965A-7E987F97B154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2400" dirty="0">
              <a:solidFill>
                <a:schemeClr val="tx1"/>
              </a:solidFill>
            </a:rPr>
            <a:t>1. Day 1</a:t>
          </a:r>
          <a:endParaRPr lang="en-US" sz="2400" dirty="0">
            <a:solidFill>
              <a:schemeClr val="tx1"/>
            </a:solidFill>
          </a:endParaRPr>
        </a:p>
      </dgm:t>
    </dgm:pt>
    <dgm:pt modelId="{7ACF7AB3-2983-4E71-881B-80B44BAF6DE0}" type="parTrans" cxnId="{7FF55499-B12A-41C6-A5C9-1AE77CB3C325}">
      <dgm:prSet/>
      <dgm:spPr/>
      <dgm:t>
        <a:bodyPr/>
        <a:lstStyle/>
        <a:p>
          <a:endParaRPr lang="en-US"/>
        </a:p>
      </dgm:t>
    </dgm:pt>
    <dgm:pt modelId="{53EC2603-F07D-441F-AF5C-4700672F8307}" type="sibTrans" cxnId="{7FF55499-B12A-41C6-A5C9-1AE77CB3C325}">
      <dgm:prSet/>
      <dgm:spPr/>
      <dgm:t>
        <a:bodyPr/>
        <a:lstStyle/>
        <a:p>
          <a:endParaRPr lang="en-US"/>
        </a:p>
      </dgm:t>
    </dgm:pt>
    <dgm:pt modelId="{A1548D63-3AB9-4650-B439-1170E9FD49CD}">
      <dgm:prSet custT="1"/>
      <dgm:spPr>
        <a:solidFill>
          <a:srgbClr val="4472C4">
            <a:lumMod val="40000"/>
            <a:lumOff val="6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91440" tIns="91440" rIns="91440" bIns="9144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2. Self reference Exploration</a:t>
          </a:r>
          <a:endParaRPr lang="en-US" sz="2400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gm:t>
    </dgm:pt>
    <dgm:pt modelId="{A572210E-9C3D-4956-A6E5-38617D1271C1}" type="parTrans" cxnId="{8AF1BB9B-B259-48DF-BCD8-3DFBB2334117}">
      <dgm:prSet/>
      <dgm:spPr/>
      <dgm:t>
        <a:bodyPr/>
        <a:lstStyle/>
        <a:p>
          <a:endParaRPr lang="en-US"/>
        </a:p>
      </dgm:t>
    </dgm:pt>
    <dgm:pt modelId="{26EE704C-C896-4E63-AB42-6C1119941DAB}" type="sibTrans" cxnId="{8AF1BB9B-B259-48DF-BCD8-3DFBB2334117}">
      <dgm:prSet/>
      <dgm:spPr/>
      <dgm:t>
        <a:bodyPr/>
        <a:lstStyle/>
        <a:p>
          <a:endParaRPr lang="en-US"/>
        </a:p>
      </dgm:t>
    </dgm:pt>
    <dgm:pt modelId="{CF14EEA9-21FB-439B-9CD0-F556E5CD9C5E}">
      <dgm:prSet custT="1"/>
      <dgm:spPr>
        <a:solidFill>
          <a:srgbClr val="4472C4">
            <a:lumMod val="40000"/>
            <a:lumOff val="6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91440" tIns="91440" rIns="91440" bIns="9144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3. Embedded in self</a:t>
          </a:r>
        </a:p>
      </dgm:t>
    </dgm:pt>
    <dgm:pt modelId="{962AE38F-9082-4F51-BB25-9A52704C3CB9}" type="parTrans" cxnId="{A155B08F-2109-4979-982D-44CCD4310D7A}">
      <dgm:prSet/>
      <dgm:spPr/>
      <dgm:t>
        <a:bodyPr/>
        <a:lstStyle/>
        <a:p>
          <a:endParaRPr lang="en-US"/>
        </a:p>
      </dgm:t>
    </dgm:pt>
    <dgm:pt modelId="{7BD60899-261D-440D-92C4-215E71973FD1}" type="sibTrans" cxnId="{A155B08F-2109-4979-982D-44CCD4310D7A}">
      <dgm:prSet/>
      <dgm:spPr/>
      <dgm:t>
        <a:bodyPr/>
        <a:lstStyle/>
        <a:p>
          <a:endParaRPr lang="en-US"/>
        </a:p>
      </dgm:t>
    </dgm:pt>
    <dgm:pt modelId="{FE86B7CE-47DC-4556-B016-232647527584}">
      <dgm:prSet custT="1"/>
      <dgm:spPr>
        <a:solidFill>
          <a:srgbClr val="4472C4">
            <a:lumMod val="40000"/>
            <a:lumOff val="6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91440" tIns="91440" rIns="91440" bIns="9144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4. Continuation across all study and practice including supervision</a:t>
          </a:r>
        </a:p>
      </dgm:t>
    </dgm:pt>
    <dgm:pt modelId="{6BF108D2-E6F2-4ED2-BFEC-B2BC708612CB}" type="parTrans" cxnId="{DE2C8669-ABA9-47EC-9AE5-6A870649EBD7}">
      <dgm:prSet/>
      <dgm:spPr/>
      <dgm:t>
        <a:bodyPr/>
        <a:lstStyle/>
        <a:p>
          <a:endParaRPr lang="en-US"/>
        </a:p>
      </dgm:t>
    </dgm:pt>
    <dgm:pt modelId="{2A71DC5D-E174-4854-8BD8-C9AFC64302A4}" type="sibTrans" cxnId="{DE2C8669-ABA9-47EC-9AE5-6A870649EBD7}">
      <dgm:prSet/>
      <dgm:spPr/>
      <dgm:t>
        <a:bodyPr/>
        <a:lstStyle/>
        <a:p>
          <a:endParaRPr lang="en-US"/>
        </a:p>
      </dgm:t>
    </dgm:pt>
    <dgm:pt modelId="{7DFD2B54-1405-417D-87F8-49286F00F2C7}">
      <dgm:prSet custT="1"/>
      <dgm:spPr>
        <a:solidFill>
          <a:schemeClr val="accent1">
            <a:lumMod val="40000"/>
            <a:lumOff val="60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91440" tIns="91440" rIns="91440" bIns="91440" numCol="1" spcCol="1270" anchor="ctr" anchorCtr="0"/>
        <a:lstStyle/>
        <a:p>
          <a:r>
            <a:rPr lang="en-GB" sz="24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5. Practice organisation ready</a:t>
          </a:r>
        </a:p>
      </dgm:t>
    </dgm:pt>
    <dgm:pt modelId="{67FC73DD-2520-44E4-980B-1E42D5599B34}" type="parTrans" cxnId="{99D3A249-4313-4562-B52D-6C2A0803E985}">
      <dgm:prSet/>
      <dgm:spPr/>
      <dgm:t>
        <a:bodyPr/>
        <a:lstStyle/>
        <a:p>
          <a:endParaRPr lang="en-GB"/>
        </a:p>
      </dgm:t>
    </dgm:pt>
    <dgm:pt modelId="{36785F0C-782C-4A1D-BBEC-F5228FD688EB}" type="sibTrans" cxnId="{99D3A249-4313-4562-B52D-6C2A0803E985}">
      <dgm:prSet/>
      <dgm:spPr/>
      <dgm:t>
        <a:bodyPr/>
        <a:lstStyle/>
        <a:p>
          <a:endParaRPr lang="en-GB"/>
        </a:p>
      </dgm:t>
    </dgm:pt>
    <dgm:pt modelId="{54FF224D-6AD4-421E-A0CE-5B962AB89F39}" type="pres">
      <dgm:prSet presAssocID="{A30F2A67-B9B3-4347-82F6-29194DC3263D}" presName="diagram" presStyleCnt="0">
        <dgm:presLayoutVars>
          <dgm:dir/>
          <dgm:resizeHandles val="exact"/>
        </dgm:presLayoutVars>
      </dgm:prSet>
      <dgm:spPr/>
    </dgm:pt>
    <dgm:pt modelId="{E7D2B3BE-F6DD-4430-983F-61EC0A66E3FF}" type="pres">
      <dgm:prSet presAssocID="{2AF35559-0255-49CB-965A-7E987F97B154}" presName="node" presStyleLbl="node1" presStyleIdx="0" presStyleCnt="5">
        <dgm:presLayoutVars>
          <dgm:bulletEnabled val="1"/>
        </dgm:presLayoutVars>
      </dgm:prSet>
      <dgm:spPr/>
    </dgm:pt>
    <dgm:pt modelId="{0B888D9A-7A91-4242-8A06-3731B8641CEA}" type="pres">
      <dgm:prSet presAssocID="{53EC2603-F07D-441F-AF5C-4700672F8307}" presName="sibTrans" presStyleCnt="0"/>
      <dgm:spPr/>
    </dgm:pt>
    <dgm:pt modelId="{05DB7441-E7B4-4A1B-8D8A-DF5E9E82AFFE}" type="pres">
      <dgm:prSet presAssocID="{A1548D63-3AB9-4650-B439-1170E9FD49CD}" presName="node" presStyleLbl="node1" presStyleIdx="1" presStyleCnt="5">
        <dgm:presLayoutVars>
          <dgm:bulletEnabled val="1"/>
        </dgm:presLayoutVars>
      </dgm:prSet>
      <dgm:spPr>
        <a:xfrm>
          <a:off x="3614737" y="40290"/>
          <a:ext cx="3286125" cy="1971675"/>
        </a:xfrm>
        <a:prstGeom prst="rect">
          <a:avLst/>
        </a:prstGeom>
      </dgm:spPr>
    </dgm:pt>
    <dgm:pt modelId="{C9E3A3F2-1CAF-4F1E-A868-BE6B75F40A8B}" type="pres">
      <dgm:prSet presAssocID="{26EE704C-C896-4E63-AB42-6C1119941DAB}" presName="sibTrans" presStyleCnt="0"/>
      <dgm:spPr/>
    </dgm:pt>
    <dgm:pt modelId="{569373C9-7C51-4B85-A9CC-8195EA0AFDA8}" type="pres">
      <dgm:prSet presAssocID="{CF14EEA9-21FB-439B-9CD0-F556E5CD9C5E}" presName="node" presStyleLbl="node1" presStyleIdx="2" presStyleCnt="5">
        <dgm:presLayoutVars>
          <dgm:bulletEnabled val="1"/>
        </dgm:presLayoutVars>
      </dgm:prSet>
      <dgm:spPr>
        <a:xfrm>
          <a:off x="7229475" y="40290"/>
          <a:ext cx="3286125" cy="1971675"/>
        </a:xfrm>
        <a:prstGeom prst="rect">
          <a:avLst/>
        </a:prstGeom>
      </dgm:spPr>
    </dgm:pt>
    <dgm:pt modelId="{9AA432BB-DAF5-497D-A9B8-A3CB4F524097}" type="pres">
      <dgm:prSet presAssocID="{7BD60899-261D-440D-92C4-215E71973FD1}" presName="sibTrans" presStyleCnt="0"/>
      <dgm:spPr/>
    </dgm:pt>
    <dgm:pt modelId="{18F38ACE-1BEA-4492-A7A3-76B6188E7FF1}" type="pres">
      <dgm:prSet presAssocID="{FE86B7CE-47DC-4556-B016-232647527584}" presName="node" presStyleLbl="node1" presStyleIdx="3" presStyleCnt="5">
        <dgm:presLayoutVars>
          <dgm:bulletEnabled val="1"/>
        </dgm:presLayoutVars>
      </dgm:prSet>
      <dgm:spPr>
        <a:xfrm>
          <a:off x="1807368" y="2340578"/>
          <a:ext cx="3286125" cy="1971675"/>
        </a:xfrm>
        <a:prstGeom prst="rect">
          <a:avLst/>
        </a:prstGeom>
      </dgm:spPr>
    </dgm:pt>
    <dgm:pt modelId="{A2B19873-E5EB-4341-88D8-63186D7F3ACB}" type="pres">
      <dgm:prSet presAssocID="{2A71DC5D-E174-4854-8BD8-C9AFC64302A4}" presName="sibTrans" presStyleCnt="0"/>
      <dgm:spPr/>
    </dgm:pt>
    <dgm:pt modelId="{62230FC8-8782-41EB-9725-BFAB037F3753}" type="pres">
      <dgm:prSet presAssocID="{7DFD2B54-1405-417D-87F8-49286F00F2C7}" presName="node" presStyleLbl="node1" presStyleIdx="4" presStyleCnt="5">
        <dgm:presLayoutVars>
          <dgm:bulletEnabled val="1"/>
        </dgm:presLayoutVars>
      </dgm:prSet>
      <dgm:spPr>
        <a:xfrm>
          <a:off x="5422106" y="2340578"/>
          <a:ext cx="3286125" cy="1971675"/>
        </a:xfrm>
        <a:prstGeom prst="rect">
          <a:avLst/>
        </a:prstGeom>
      </dgm:spPr>
    </dgm:pt>
  </dgm:ptLst>
  <dgm:cxnLst>
    <dgm:cxn modelId="{2955963D-257A-41C7-AB96-A69AC9FB57E1}" type="presOf" srcId="{FE86B7CE-47DC-4556-B016-232647527584}" destId="{18F38ACE-1BEA-4492-A7A3-76B6188E7FF1}" srcOrd="0" destOrd="0" presId="urn:microsoft.com/office/officeart/2005/8/layout/default"/>
    <dgm:cxn modelId="{DE2C8669-ABA9-47EC-9AE5-6A870649EBD7}" srcId="{A30F2A67-B9B3-4347-82F6-29194DC3263D}" destId="{FE86B7CE-47DC-4556-B016-232647527584}" srcOrd="3" destOrd="0" parTransId="{6BF108D2-E6F2-4ED2-BFEC-B2BC708612CB}" sibTransId="{2A71DC5D-E174-4854-8BD8-C9AFC64302A4}"/>
    <dgm:cxn modelId="{99D3A249-4313-4562-B52D-6C2A0803E985}" srcId="{A30F2A67-B9B3-4347-82F6-29194DC3263D}" destId="{7DFD2B54-1405-417D-87F8-49286F00F2C7}" srcOrd="4" destOrd="0" parTransId="{67FC73DD-2520-44E4-980B-1E42D5599B34}" sibTransId="{36785F0C-782C-4A1D-BBEC-F5228FD688EB}"/>
    <dgm:cxn modelId="{35A98E6A-3930-48E5-85DC-B8D458701579}" type="presOf" srcId="{A30F2A67-B9B3-4347-82F6-29194DC3263D}" destId="{54FF224D-6AD4-421E-A0CE-5B962AB89F39}" srcOrd="0" destOrd="0" presId="urn:microsoft.com/office/officeart/2005/8/layout/default"/>
    <dgm:cxn modelId="{674AB67A-0640-4966-A922-D50FB5A3845F}" type="presOf" srcId="{CF14EEA9-21FB-439B-9CD0-F556E5CD9C5E}" destId="{569373C9-7C51-4B85-A9CC-8195EA0AFDA8}" srcOrd="0" destOrd="0" presId="urn:microsoft.com/office/officeart/2005/8/layout/default"/>
    <dgm:cxn modelId="{8856878D-C821-48B6-A948-C731BCC11751}" type="presOf" srcId="{A1548D63-3AB9-4650-B439-1170E9FD49CD}" destId="{05DB7441-E7B4-4A1B-8D8A-DF5E9E82AFFE}" srcOrd="0" destOrd="0" presId="urn:microsoft.com/office/officeart/2005/8/layout/default"/>
    <dgm:cxn modelId="{A155B08F-2109-4979-982D-44CCD4310D7A}" srcId="{A30F2A67-B9B3-4347-82F6-29194DC3263D}" destId="{CF14EEA9-21FB-439B-9CD0-F556E5CD9C5E}" srcOrd="2" destOrd="0" parTransId="{962AE38F-9082-4F51-BB25-9A52704C3CB9}" sibTransId="{7BD60899-261D-440D-92C4-215E71973FD1}"/>
    <dgm:cxn modelId="{7FF55499-B12A-41C6-A5C9-1AE77CB3C325}" srcId="{A30F2A67-B9B3-4347-82F6-29194DC3263D}" destId="{2AF35559-0255-49CB-965A-7E987F97B154}" srcOrd="0" destOrd="0" parTransId="{7ACF7AB3-2983-4E71-881B-80B44BAF6DE0}" sibTransId="{53EC2603-F07D-441F-AF5C-4700672F8307}"/>
    <dgm:cxn modelId="{8AF1BB9B-B259-48DF-BCD8-3DFBB2334117}" srcId="{A30F2A67-B9B3-4347-82F6-29194DC3263D}" destId="{A1548D63-3AB9-4650-B439-1170E9FD49CD}" srcOrd="1" destOrd="0" parTransId="{A572210E-9C3D-4956-A6E5-38617D1271C1}" sibTransId="{26EE704C-C896-4E63-AB42-6C1119941DAB}"/>
    <dgm:cxn modelId="{4B75C1C8-E781-414E-AC1D-A174794EA0D9}" type="presOf" srcId="{7DFD2B54-1405-417D-87F8-49286F00F2C7}" destId="{62230FC8-8782-41EB-9725-BFAB037F3753}" srcOrd="0" destOrd="0" presId="urn:microsoft.com/office/officeart/2005/8/layout/default"/>
    <dgm:cxn modelId="{5A037AF4-95E2-44C3-9F0A-537C60EB0437}" type="presOf" srcId="{2AF35559-0255-49CB-965A-7E987F97B154}" destId="{E7D2B3BE-F6DD-4430-983F-61EC0A66E3FF}" srcOrd="0" destOrd="0" presId="urn:microsoft.com/office/officeart/2005/8/layout/default"/>
    <dgm:cxn modelId="{2897540E-B582-40B3-8CC6-2E35558DCCDA}" type="presParOf" srcId="{54FF224D-6AD4-421E-A0CE-5B962AB89F39}" destId="{E7D2B3BE-F6DD-4430-983F-61EC0A66E3FF}" srcOrd="0" destOrd="0" presId="urn:microsoft.com/office/officeart/2005/8/layout/default"/>
    <dgm:cxn modelId="{39048DDD-EA88-48A7-8C2D-4DC8CE800FEE}" type="presParOf" srcId="{54FF224D-6AD4-421E-A0CE-5B962AB89F39}" destId="{0B888D9A-7A91-4242-8A06-3731B8641CEA}" srcOrd="1" destOrd="0" presId="urn:microsoft.com/office/officeart/2005/8/layout/default"/>
    <dgm:cxn modelId="{81583DD9-2525-46F5-B159-C9F028770F11}" type="presParOf" srcId="{54FF224D-6AD4-421E-A0CE-5B962AB89F39}" destId="{05DB7441-E7B4-4A1B-8D8A-DF5E9E82AFFE}" srcOrd="2" destOrd="0" presId="urn:microsoft.com/office/officeart/2005/8/layout/default"/>
    <dgm:cxn modelId="{AAD6C247-1E53-4A7C-893C-2E5A839CB6BE}" type="presParOf" srcId="{54FF224D-6AD4-421E-A0CE-5B962AB89F39}" destId="{C9E3A3F2-1CAF-4F1E-A868-BE6B75F40A8B}" srcOrd="3" destOrd="0" presId="urn:microsoft.com/office/officeart/2005/8/layout/default"/>
    <dgm:cxn modelId="{B6B5B219-AD7D-42B9-986D-2FB47F1F7543}" type="presParOf" srcId="{54FF224D-6AD4-421E-A0CE-5B962AB89F39}" destId="{569373C9-7C51-4B85-A9CC-8195EA0AFDA8}" srcOrd="4" destOrd="0" presId="urn:microsoft.com/office/officeart/2005/8/layout/default"/>
    <dgm:cxn modelId="{8C1C47DD-7A37-4CB9-8AFB-E60F5CD77D22}" type="presParOf" srcId="{54FF224D-6AD4-421E-A0CE-5B962AB89F39}" destId="{9AA432BB-DAF5-497D-A9B8-A3CB4F524097}" srcOrd="5" destOrd="0" presId="urn:microsoft.com/office/officeart/2005/8/layout/default"/>
    <dgm:cxn modelId="{13F45318-96EC-4FF0-9B7E-0C4CBF97678A}" type="presParOf" srcId="{54FF224D-6AD4-421E-A0CE-5B962AB89F39}" destId="{18F38ACE-1BEA-4492-A7A3-76B6188E7FF1}" srcOrd="6" destOrd="0" presId="urn:microsoft.com/office/officeart/2005/8/layout/default"/>
    <dgm:cxn modelId="{61A6FED1-7B05-4FA4-8EB7-C62C0CD086F2}" type="presParOf" srcId="{54FF224D-6AD4-421E-A0CE-5B962AB89F39}" destId="{A2B19873-E5EB-4341-88D8-63186D7F3ACB}" srcOrd="7" destOrd="0" presId="urn:microsoft.com/office/officeart/2005/8/layout/default"/>
    <dgm:cxn modelId="{9C37AAB4-EC0B-4B87-8402-446419E61D45}" type="presParOf" srcId="{54FF224D-6AD4-421E-A0CE-5B962AB89F39}" destId="{62230FC8-8782-41EB-9725-BFAB037F375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085333-8E6C-4940-A909-8569856A0DA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23CDFD8-7E13-495C-9EAC-568E7CFEB75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Has the case been made?</a:t>
          </a:r>
          <a:endParaRPr lang="en-US"/>
        </a:p>
      </dgm:t>
    </dgm:pt>
    <dgm:pt modelId="{5018A4EF-CDF7-4428-929F-5C06FE4A0238}" type="parTrans" cxnId="{D0686958-727E-4187-BCDD-96BF218D9F16}">
      <dgm:prSet/>
      <dgm:spPr/>
      <dgm:t>
        <a:bodyPr/>
        <a:lstStyle/>
        <a:p>
          <a:endParaRPr lang="en-US"/>
        </a:p>
      </dgm:t>
    </dgm:pt>
    <dgm:pt modelId="{412EE5BD-FA48-49C1-A38B-1466B7AA8BE6}" type="sibTrans" cxnId="{D0686958-727E-4187-BCDD-96BF218D9F16}">
      <dgm:prSet/>
      <dgm:spPr/>
      <dgm:t>
        <a:bodyPr/>
        <a:lstStyle/>
        <a:p>
          <a:endParaRPr lang="en-US"/>
        </a:p>
      </dgm:t>
    </dgm:pt>
    <dgm:pt modelId="{6FF206DC-21F2-470D-AA46-B5DB287F256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Professional culture change not sustainable without augmented helping foundation</a:t>
          </a:r>
          <a:endParaRPr lang="en-US" dirty="0"/>
        </a:p>
      </dgm:t>
    </dgm:pt>
    <dgm:pt modelId="{F45BDBE3-22DC-4C57-9E0C-EB7D20638D93}" type="parTrans" cxnId="{04391319-D3D1-47FA-A03D-DB689C4C6709}">
      <dgm:prSet/>
      <dgm:spPr/>
      <dgm:t>
        <a:bodyPr/>
        <a:lstStyle/>
        <a:p>
          <a:endParaRPr lang="en-US"/>
        </a:p>
      </dgm:t>
    </dgm:pt>
    <dgm:pt modelId="{3871888B-9492-41A7-A608-19D0D83DAED0}" type="sibTrans" cxnId="{04391319-D3D1-47FA-A03D-DB689C4C6709}">
      <dgm:prSet/>
      <dgm:spPr/>
      <dgm:t>
        <a:bodyPr/>
        <a:lstStyle/>
        <a:p>
          <a:endParaRPr lang="en-US"/>
        </a:p>
      </dgm:t>
    </dgm:pt>
    <dgm:pt modelId="{47C8A99E-1D2E-4C28-966C-736CFFE665B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What can we action  individually, in community, institutionally, and collectively?</a:t>
          </a:r>
          <a:endParaRPr lang="en-US" dirty="0"/>
        </a:p>
      </dgm:t>
    </dgm:pt>
    <dgm:pt modelId="{82D83EE5-26F8-42D0-9B8E-5DCAAB9E2307}" type="parTrans" cxnId="{5C4FF9B1-CE66-4662-81F6-CDE1A9B7337A}">
      <dgm:prSet/>
      <dgm:spPr/>
      <dgm:t>
        <a:bodyPr/>
        <a:lstStyle/>
        <a:p>
          <a:endParaRPr lang="en-US"/>
        </a:p>
      </dgm:t>
    </dgm:pt>
    <dgm:pt modelId="{CFEB39F8-3855-4374-B4C3-19468096CE0C}" type="sibTrans" cxnId="{5C4FF9B1-CE66-4662-81F6-CDE1A9B7337A}">
      <dgm:prSet/>
      <dgm:spPr/>
      <dgm:t>
        <a:bodyPr/>
        <a:lstStyle/>
        <a:p>
          <a:endParaRPr lang="en-US"/>
        </a:p>
      </dgm:t>
    </dgm:pt>
    <dgm:pt modelId="{D8BA7D4C-826F-4931-A943-9EA621A8239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Need advocates to come forward (communities, tutors, providers, &amp; all)</a:t>
          </a:r>
          <a:endParaRPr lang="en-US" dirty="0"/>
        </a:p>
      </dgm:t>
    </dgm:pt>
    <dgm:pt modelId="{6B92B386-F2F8-46C9-B4D5-8723006F4A14}" type="parTrans" cxnId="{0FF65833-8A76-4C4C-B6D0-CA2FB1F6237C}">
      <dgm:prSet/>
      <dgm:spPr/>
      <dgm:t>
        <a:bodyPr/>
        <a:lstStyle/>
        <a:p>
          <a:endParaRPr lang="en-US"/>
        </a:p>
      </dgm:t>
    </dgm:pt>
    <dgm:pt modelId="{650AE0F6-4F4F-4489-829C-16525DD0A5F4}" type="sibTrans" cxnId="{0FF65833-8A76-4C4C-B6D0-CA2FB1F6237C}">
      <dgm:prSet/>
      <dgm:spPr/>
      <dgm:t>
        <a:bodyPr/>
        <a:lstStyle/>
        <a:p>
          <a:endParaRPr lang="en-US"/>
        </a:p>
      </dgm:t>
    </dgm:pt>
    <dgm:pt modelId="{CD3B6AA1-51DE-4B50-913C-8929161B93F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Email newintro@tadf.co.uk</a:t>
          </a:r>
        </a:p>
      </dgm:t>
    </dgm:pt>
    <dgm:pt modelId="{583D898E-1246-433B-BD61-3031AAB56CC5}" type="parTrans" cxnId="{6E3210E5-0E24-4BAE-8EAB-CAB2171BBBA1}">
      <dgm:prSet/>
      <dgm:spPr/>
      <dgm:t>
        <a:bodyPr/>
        <a:lstStyle/>
        <a:p>
          <a:endParaRPr lang="en-US"/>
        </a:p>
      </dgm:t>
    </dgm:pt>
    <dgm:pt modelId="{14D24339-D6D2-4166-9094-ADDAEA75B8FA}" type="sibTrans" cxnId="{6E3210E5-0E24-4BAE-8EAB-CAB2171BBBA1}">
      <dgm:prSet/>
      <dgm:spPr/>
      <dgm:t>
        <a:bodyPr/>
        <a:lstStyle/>
        <a:p>
          <a:endParaRPr lang="en-US"/>
        </a:p>
      </dgm:t>
    </dgm:pt>
    <dgm:pt modelId="{D3527D81-9E9D-4E57-9257-26666824A156}" type="pres">
      <dgm:prSet presAssocID="{1A085333-8E6C-4940-A909-8569856A0DA6}" presName="root" presStyleCnt="0">
        <dgm:presLayoutVars>
          <dgm:dir/>
          <dgm:resizeHandles val="exact"/>
        </dgm:presLayoutVars>
      </dgm:prSet>
      <dgm:spPr/>
    </dgm:pt>
    <dgm:pt modelId="{1A11E1E9-131E-4A9F-963E-F90D22FF779E}" type="pres">
      <dgm:prSet presAssocID="{923CDFD8-7E13-495C-9EAC-568E7CFEB75F}" presName="compNode" presStyleCnt="0"/>
      <dgm:spPr/>
    </dgm:pt>
    <dgm:pt modelId="{75B84408-11FC-4C49-AC60-BBD88F218F2B}" type="pres">
      <dgm:prSet presAssocID="{923CDFD8-7E13-495C-9EAC-568E7CFEB75F}" presName="bgRect" presStyleLbl="bgShp" presStyleIdx="0" presStyleCnt="3"/>
      <dgm:spPr/>
    </dgm:pt>
    <dgm:pt modelId="{DE0F812B-DE7B-4A3C-A19A-EBB96FEA7716}" type="pres">
      <dgm:prSet presAssocID="{923CDFD8-7E13-495C-9EAC-568E7CFEB75F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F467534-47ED-4230-BAD0-CCCCB056F72B}" type="pres">
      <dgm:prSet presAssocID="{923CDFD8-7E13-495C-9EAC-568E7CFEB75F}" presName="spaceRect" presStyleCnt="0"/>
      <dgm:spPr/>
    </dgm:pt>
    <dgm:pt modelId="{41EAB8EF-487F-4FD3-BE9A-CF30F2E96874}" type="pres">
      <dgm:prSet presAssocID="{923CDFD8-7E13-495C-9EAC-568E7CFEB75F}" presName="parTx" presStyleLbl="revTx" presStyleIdx="0" presStyleCnt="5">
        <dgm:presLayoutVars>
          <dgm:chMax val="0"/>
          <dgm:chPref val="0"/>
        </dgm:presLayoutVars>
      </dgm:prSet>
      <dgm:spPr/>
    </dgm:pt>
    <dgm:pt modelId="{28EA5703-3EA9-4EAC-A57D-3253E3AEFEFE}" type="pres">
      <dgm:prSet presAssocID="{923CDFD8-7E13-495C-9EAC-568E7CFEB75F}" presName="desTx" presStyleLbl="revTx" presStyleIdx="1" presStyleCnt="5">
        <dgm:presLayoutVars/>
      </dgm:prSet>
      <dgm:spPr/>
    </dgm:pt>
    <dgm:pt modelId="{957659CD-9268-49D6-9EE1-7F3237A1C746}" type="pres">
      <dgm:prSet presAssocID="{412EE5BD-FA48-49C1-A38B-1466B7AA8BE6}" presName="sibTrans" presStyleCnt="0"/>
      <dgm:spPr/>
    </dgm:pt>
    <dgm:pt modelId="{7EA8D21E-BEC9-4352-A0E8-255F9D65F868}" type="pres">
      <dgm:prSet presAssocID="{47C8A99E-1D2E-4C28-966C-736CFFE665B6}" presName="compNode" presStyleCnt="0"/>
      <dgm:spPr/>
    </dgm:pt>
    <dgm:pt modelId="{1CA2C382-B97E-44DF-BE7E-AA9E6D29F1AA}" type="pres">
      <dgm:prSet presAssocID="{47C8A99E-1D2E-4C28-966C-736CFFE665B6}" presName="bgRect" presStyleLbl="bgShp" presStyleIdx="1" presStyleCnt="3"/>
      <dgm:spPr/>
    </dgm:pt>
    <dgm:pt modelId="{B99E11D2-9F22-4737-8E05-090D3C84E88A}" type="pres">
      <dgm:prSet presAssocID="{47C8A99E-1D2E-4C28-966C-736CFFE665B6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3755D26B-1DDB-4700-AF4C-57C1315FA478}" type="pres">
      <dgm:prSet presAssocID="{47C8A99E-1D2E-4C28-966C-736CFFE665B6}" presName="spaceRect" presStyleCnt="0"/>
      <dgm:spPr/>
    </dgm:pt>
    <dgm:pt modelId="{6B6AE509-46AB-48E0-9D79-D6BE339BCEB2}" type="pres">
      <dgm:prSet presAssocID="{47C8A99E-1D2E-4C28-966C-736CFFE665B6}" presName="parTx" presStyleLbl="revTx" presStyleIdx="2" presStyleCnt="5">
        <dgm:presLayoutVars>
          <dgm:chMax val="0"/>
          <dgm:chPref val="0"/>
        </dgm:presLayoutVars>
      </dgm:prSet>
      <dgm:spPr/>
    </dgm:pt>
    <dgm:pt modelId="{CB1C62BB-D203-4484-9F0D-6715F0B9EEB4}" type="pres">
      <dgm:prSet presAssocID="{CFEB39F8-3855-4374-B4C3-19468096CE0C}" presName="sibTrans" presStyleCnt="0"/>
      <dgm:spPr/>
    </dgm:pt>
    <dgm:pt modelId="{0724E8E8-0BF2-47F0-A21E-1296F7D48461}" type="pres">
      <dgm:prSet presAssocID="{D8BA7D4C-826F-4931-A943-9EA621A82391}" presName="compNode" presStyleCnt="0"/>
      <dgm:spPr/>
    </dgm:pt>
    <dgm:pt modelId="{0F2C9D94-57E0-46CA-A070-E9E6195F6A11}" type="pres">
      <dgm:prSet presAssocID="{D8BA7D4C-826F-4931-A943-9EA621A82391}" presName="bgRect" presStyleLbl="bgShp" presStyleIdx="2" presStyleCnt="3"/>
      <dgm:spPr/>
    </dgm:pt>
    <dgm:pt modelId="{289F02FD-9651-4EE5-9DFD-7D7852AABDD2}" type="pres">
      <dgm:prSet presAssocID="{D8BA7D4C-826F-4931-A943-9EA621A82391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89B48227-2CE2-4361-9053-C10FC6DC184E}" type="pres">
      <dgm:prSet presAssocID="{D8BA7D4C-826F-4931-A943-9EA621A82391}" presName="spaceRect" presStyleCnt="0"/>
      <dgm:spPr/>
    </dgm:pt>
    <dgm:pt modelId="{8F3F08C3-E83C-4FAD-9B30-FC4A6E663B0A}" type="pres">
      <dgm:prSet presAssocID="{D8BA7D4C-826F-4931-A943-9EA621A82391}" presName="parTx" presStyleLbl="revTx" presStyleIdx="3" presStyleCnt="5">
        <dgm:presLayoutVars>
          <dgm:chMax val="0"/>
          <dgm:chPref val="0"/>
        </dgm:presLayoutVars>
      </dgm:prSet>
      <dgm:spPr/>
    </dgm:pt>
    <dgm:pt modelId="{92C16FD2-9B45-48D4-960D-B6A75956DE3D}" type="pres">
      <dgm:prSet presAssocID="{D8BA7D4C-826F-4931-A943-9EA621A82391}" presName="desTx" presStyleLbl="revTx" presStyleIdx="4" presStyleCnt="5">
        <dgm:presLayoutVars/>
      </dgm:prSet>
      <dgm:spPr/>
    </dgm:pt>
  </dgm:ptLst>
  <dgm:cxnLst>
    <dgm:cxn modelId="{04391319-D3D1-47FA-A03D-DB689C4C6709}" srcId="{923CDFD8-7E13-495C-9EAC-568E7CFEB75F}" destId="{6FF206DC-21F2-470D-AA46-B5DB287F256C}" srcOrd="0" destOrd="0" parTransId="{F45BDBE3-22DC-4C57-9E0C-EB7D20638D93}" sibTransId="{3871888B-9492-41A7-A608-19D0D83DAED0}"/>
    <dgm:cxn modelId="{57C4391F-C5C2-4B52-8DFA-914847680672}" type="presOf" srcId="{6FF206DC-21F2-470D-AA46-B5DB287F256C}" destId="{28EA5703-3EA9-4EAC-A57D-3253E3AEFEFE}" srcOrd="0" destOrd="0" presId="urn:microsoft.com/office/officeart/2018/2/layout/IconVerticalSolidList"/>
    <dgm:cxn modelId="{0FF65833-8A76-4C4C-B6D0-CA2FB1F6237C}" srcId="{1A085333-8E6C-4940-A909-8569856A0DA6}" destId="{D8BA7D4C-826F-4931-A943-9EA621A82391}" srcOrd="2" destOrd="0" parTransId="{6B92B386-F2F8-46C9-B4D5-8723006F4A14}" sibTransId="{650AE0F6-4F4F-4489-829C-16525DD0A5F4}"/>
    <dgm:cxn modelId="{40078D6F-1B82-4C99-92CF-42A38B2CD887}" type="presOf" srcId="{47C8A99E-1D2E-4C28-966C-736CFFE665B6}" destId="{6B6AE509-46AB-48E0-9D79-D6BE339BCEB2}" srcOrd="0" destOrd="0" presId="urn:microsoft.com/office/officeart/2018/2/layout/IconVerticalSolidList"/>
    <dgm:cxn modelId="{6F031F75-A17B-4FEA-BAD4-772826B09F77}" type="presOf" srcId="{CD3B6AA1-51DE-4B50-913C-8929161B93FF}" destId="{92C16FD2-9B45-48D4-960D-B6A75956DE3D}" srcOrd="0" destOrd="0" presId="urn:microsoft.com/office/officeart/2018/2/layout/IconVerticalSolidList"/>
    <dgm:cxn modelId="{D0686958-727E-4187-BCDD-96BF218D9F16}" srcId="{1A085333-8E6C-4940-A909-8569856A0DA6}" destId="{923CDFD8-7E13-495C-9EAC-568E7CFEB75F}" srcOrd="0" destOrd="0" parTransId="{5018A4EF-CDF7-4428-929F-5C06FE4A0238}" sibTransId="{412EE5BD-FA48-49C1-A38B-1466B7AA8BE6}"/>
    <dgm:cxn modelId="{5C4FF9B1-CE66-4662-81F6-CDE1A9B7337A}" srcId="{1A085333-8E6C-4940-A909-8569856A0DA6}" destId="{47C8A99E-1D2E-4C28-966C-736CFFE665B6}" srcOrd="1" destOrd="0" parTransId="{82D83EE5-26F8-42D0-9B8E-5DCAAB9E2307}" sibTransId="{CFEB39F8-3855-4374-B4C3-19468096CE0C}"/>
    <dgm:cxn modelId="{5DBCA1DB-C2A1-4089-9FCA-3186F07EE0CA}" type="presOf" srcId="{923CDFD8-7E13-495C-9EAC-568E7CFEB75F}" destId="{41EAB8EF-487F-4FD3-BE9A-CF30F2E96874}" srcOrd="0" destOrd="0" presId="urn:microsoft.com/office/officeart/2018/2/layout/IconVerticalSolidList"/>
    <dgm:cxn modelId="{6E3210E5-0E24-4BAE-8EAB-CAB2171BBBA1}" srcId="{D8BA7D4C-826F-4931-A943-9EA621A82391}" destId="{CD3B6AA1-51DE-4B50-913C-8929161B93FF}" srcOrd="0" destOrd="0" parTransId="{583D898E-1246-433B-BD61-3031AAB56CC5}" sibTransId="{14D24339-D6D2-4166-9094-ADDAEA75B8FA}"/>
    <dgm:cxn modelId="{E58DCEF0-8493-441C-AFCC-8668A94F363A}" type="presOf" srcId="{D8BA7D4C-826F-4931-A943-9EA621A82391}" destId="{8F3F08C3-E83C-4FAD-9B30-FC4A6E663B0A}" srcOrd="0" destOrd="0" presId="urn:microsoft.com/office/officeart/2018/2/layout/IconVerticalSolidList"/>
    <dgm:cxn modelId="{A6E614FF-EF0A-4633-ACBB-C043F999B546}" type="presOf" srcId="{1A085333-8E6C-4940-A909-8569856A0DA6}" destId="{D3527D81-9E9D-4E57-9257-26666824A156}" srcOrd="0" destOrd="0" presId="urn:microsoft.com/office/officeart/2018/2/layout/IconVerticalSolidList"/>
    <dgm:cxn modelId="{8BC4B119-8349-4B1F-A261-0DDD1229D410}" type="presParOf" srcId="{D3527D81-9E9D-4E57-9257-26666824A156}" destId="{1A11E1E9-131E-4A9F-963E-F90D22FF779E}" srcOrd="0" destOrd="0" presId="urn:microsoft.com/office/officeart/2018/2/layout/IconVerticalSolidList"/>
    <dgm:cxn modelId="{5F2A53C8-8E8D-4AC5-BC85-4BC7C64E840A}" type="presParOf" srcId="{1A11E1E9-131E-4A9F-963E-F90D22FF779E}" destId="{75B84408-11FC-4C49-AC60-BBD88F218F2B}" srcOrd="0" destOrd="0" presId="urn:microsoft.com/office/officeart/2018/2/layout/IconVerticalSolidList"/>
    <dgm:cxn modelId="{4EB08658-DB26-4A5D-A743-7E3C79C35E0C}" type="presParOf" srcId="{1A11E1E9-131E-4A9F-963E-F90D22FF779E}" destId="{DE0F812B-DE7B-4A3C-A19A-EBB96FEA7716}" srcOrd="1" destOrd="0" presId="urn:microsoft.com/office/officeart/2018/2/layout/IconVerticalSolidList"/>
    <dgm:cxn modelId="{F97244D5-BC6B-4B21-AFBC-9DBA21EB657A}" type="presParOf" srcId="{1A11E1E9-131E-4A9F-963E-F90D22FF779E}" destId="{BF467534-47ED-4230-BAD0-CCCCB056F72B}" srcOrd="2" destOrd="0" presId="urn:microsoft.com/office/officeart/2018/2/layout/IconVerticalSolidList"/>
    <dgm:cxn modelId="{5E940018-C9BE-4153-AA73-8AA0DF929144}" type="presParOf" srcId="{1A11E1E9-131E-4A9F-963E-F90D22FF779E}" destId="{41EAB8EF-487F-4FD3-BE9A-CF30F2E96874}" srcOrd="3" destOrd="0" presId="urn:microsoft.com/office/officeart/2018/2/layout/IconVerticalSolidList"/>
    <dgm:cxn modelId="{A8915FFC-E4AE-42BF-9C4D-B155D7C6CC29}" type="presParOf" srcId="{1A11E1E9-131E-4A9F-963E-F90D22FF779E}" destId="{28EA5703-3EA9-4EAC-A57D-3253E3AEFEFE}" srcOrd="4" destOrd="0" presId="urn:microsoft.com/office/officeart/2018/2/layout/IconVerticalSolidList"/>
    <dgm:cxn modelId="{4BDB439F-B124-47A2-AA47-28242CF813B4}" type="presParOf" srcId="{D3527D81-9E9D-4E57-9257-26666824A156}" destId="{957659CD-9268-49D6-9EE1-7F3237A1C746}" srcOrd="1" destOrd="0" presId="urn:microsoft.com/office/officeart/2018/2/layout/IconVerticalSolidList"/>
    <dgm:cxn modelId="{F893DD8A-B88E-43F3-AB6E-2748BCA45BA3}" type="presParOf" srcId="{D3527D81-9E9D-4E57-9257-26666824A156}" destId="{7EA8D21E-BEC9-4352-A0E8-255F9D65F868}" srcOrd="2" destOrd="0" presId="urn:microsoft.com/office/officeart/2018/2/layout/IconVerticalSolidList"/>
    <dgm:cxn modelId="{C3F1E2F7-9DD3-4EF3-8CCA-DECA781011AA}" type="presParOf" srcId="{7EA8D21E-BEC9-4352-A0E8-255F9D65F868}" destId="{1CA2C382-B97E-44DF-BE7E-AA9E6D29F1AA}" srcOrd="0" destOrd="0" presId="urn:microsoft.com/office/officeart/2018/2/layout/IconVerticalSolidList"/>
    <dgm:cxn modelId="{59149692-13A0-472B-806B-29C9559A7CC4}" type="presParOf" srcId="{7EA8D21E-BEC9-4352-A0E8-255F9D65F868}" destId="{B99E11D2-9F22-4737-8E05-090D3C84E88A}" srcOrd="1" destOrd="0" presId="urn:microsoft.com/office/officeart/2018/2/layout/IconVerticalSolidList"/>
    <dgm:cxn modelId="{1CE58689-BD1E-43D2-8E3E-B3E012ED3B4D}" type="presParOf" srcId="{7EA8D21E-BEC9-4352-A0E8-255F9D65F868}" destId="{3755D26B-1DDB-4700-AF4C-57C1315FA478}" srcOrd="2" destOrd="0" presId="urn:microsoft.com/office/officeart/2018/2/layout/IconVerticalSolidList"/>
    <dgm:cxn modelId="{430D7FBE-B8EB-4826-B260-C6187F474783}" type="presParOf" srcId="{7EA8D21E-BEC9-4352-A0E8-255F9D65F868}" destId="{6B6AE509-46AB-48E0-9D79-D6BE339BCEB2}" srcOrd="3" destOrd="0" presId="urn:microsoft.com/office/officeart/2018/2/layout/IconVerticalSolidList"/>
    <dgm:cxn modelId="{D8A8E478-73DD-46F4-A7C1-4C7938932583}" type="presParOf" srcId="{D3527D81-9E9D-4E57-9257-26666824A156}" destId="{CB1C62BB-D203-4484-9F0D-6715F0B9EEB4}" srcOrd="3" destOrd="0" presId="urn:microsoft.com/office/officeart/2018/2/layout/IconVerticalSolidList"/>
    <dgm:cxn modelId="{49953735-6F43-41CC-83B8-D31BC1A7C43D}" type="presParOf" srcId="{D3527D81-9E9D-4E57-9257-26666824A156}" destId="{0724E8E8-0BF2-47F0-A21E-1296F7D48461}" srcOrd="4" destOrd="0" presId="urn:microsoft.com/office/officeart/2018/2/layout/IconVerticalSolidList"/>
    <dgm:cxn modelId="{0C04155F-AA94-41E8-83E4-10FFF20F8CE7}" type="presParOf" srcId="{0724E8E8-0BF2-47F0-A21E-1296F7D48461}" destId="{0F2C9D94-57E0-46CA-A070-E9E6195F6A11}" srcOrd="0" destOrd="0" presId="urn:microsoft.com/office/officeart/2018/2/layout/IconVerticalSolidList"/>
    <dgm:cxn modelId="{82720059-F79F-4D60-9677-460E99E1EE2B}" type="presParOf" srcId="{0724E8E8-0BF2-47F0-A21E-1296F7D48461}" destId="{289F02FD-9651-4EE5-9DFD-7D7852AABDD2}" srcOrd="1" destOrd="0" presId="urn:microsoft.com/office/officeart/2018/2/layout/IconVerticalSolidList"/>
    <dgm:cxn modelId="{58C9C4CD-0B0A-4132-A3AC-BFFBEB992A1D}" type="presParOf" srcId="{0724E8E8-0BF2-47F0-A21E-1296F7D48461}" destId="{89B48227-2CE2-4361-9053-C10FC6DC184E}" srcOrd="2" destOrd="0" presId="urn:microsoft.com/office/officeart/2018/2/layout/IconVerticalSolidList"/>
    <dgm:cxn modelId="{45961211-8A8F-44A1-AF69-50FC49B05AA1}" type="presParOf" srcId="{0724E8E8-0BF2-47F0-A21E-1296F7D48461}" destId="{8F3F08C3-E83C-4FAD-9B30-FC4A6E663B0A}" srcOrd="3" destOrd="0" presId="urn:microsoft.com/office/officeart/2018/2/layout/IconVerticalSolidList"/>
    <dgm:cxn modelId="{B3F7D7E8-4564-4DD7-98B7-0E168723EE5F}" type="presParOf" srcId="{0724E8E8-0BF2-47F0-A21E-1296F7D48461}" destId="{92C16FD2-9B45-48D4-960D-B6A75956DE3D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34A1C9-682A-4D2C-9184-D38DFCBEE71F}">
      <dsp:nvSpPr>
        <dsp:cNvPr id="0" name=""/>
        <dsp:cNvSpPr/>
      </dsp:nvSpPr>
      <dsp:spPr>
        <a:xfrm>
          <a:off x="679050" y="578168"/>
          <a:ext cx="1887187" cy="188718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DC913A-A2FB-4DE8-AFBF-AFC2FDBFD198}">
      <dsp:nvSpPr>
        <dsp:cNvPr id="0" name=""/>
        <dsp:cNvSpPr/>
      </dsp:nvSpPr>
      <dsp:spPr>
        <a:xfrm>
          <a:off x="1081237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B6B5C6-C4FB-4B8D-8E70-050E519105BB}">
      <dsp:nvSpPr>
        <dsp:cNvPr id="0" name=""/>
        <dsp:cNvSpPr/>
      </dsp:nvSpPr>
      <dsp:spPr>
        <a:xfrm>
          <a:off x="75768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Rationale and aims</a:t>
          </a:r>
          <a:endParaRPr lang="en-US" sz="2500" kern="1200"/>
        </a:p>
      </dsp:txBody>
      <dsp:txXfrm>
        <a:off x="75768" y="3053169"/>
        <a:ext cx="3093750" cy="720000"/>
      </dsp:txXfrm>
    </dsp:sp>
    <dsp:sp modelId="{88301020-67F6-4C36-8211-E1670129DFBD}">
      <dsp:nvSpPr>
        <dsp:cNvPr id="0" name=""/>
        <dsp:cNvSpPr/>
      </dsp:nvSpPr>
      <dsp:spPr>
        <a:xfrm>
          <a:off x="4314206" y="578168"/>
          <a:ext cx="1887187" cy="188718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0D2903-B47A-43D9-AD0E-52C306DFD09E}">
      <dsp:nvSpPr>
        <dsp:cNvPr id="0" name=""/>
        <dsp:cNvSpPr/>
      </dsp:nvSpPr>
      <dsp:spPr>
        <a:xfrm>
          <a:off x="4716393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FE9B6-4210-4482-92AE-B7542CF7F953}">
      <dsp:nvSpPr>
        <dsp:cNvPr id="0" name=""/>
        <dsp:cNvSpPr/>
      </dsp:nvSpPr>
      <dsp:spPr>
        <a:xfrm>
          <a:off x="3710925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b="1" kern="1200" dirty="0"/>
            <a:t>1 or 5-Step solution</a:t>
          </a:r>
          <a:endParaRPr lang="en-US" sz="2500" b="1" kern="1200" dirty="0"/>
        </a:p>
      </dsp:txBody>
      <dsp:txXfrm>
        <a:off x="3710925" y="3053169"/>
        <a:ext cx="3093750" cy="720000"/>
      </dsp:txXfrm>
    </dsp:sp>
    <dsp:sp modelId="{762253BF-80A4-4A73-836F-5817EA5C1FCC}">
      <dsp:nvSpPr>
        <dsp:cNvPr id="0" name=""/>
        <dsp:cNvSpPr/>
      </dsp:nvSpPr>
      <dsp:spPr>
        <a:xfrm>
          <a:off x="7949362" y="578168"/>
          <a:ext cx="1887187" cy="188718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94E4F4-F888-48FA-A2BC-3AEDAD289BB8}">
      <dsp:nvSpPr>
        <dsp:cNvPr id="0" name=""/>
        <dsp:cNvSpPr/>
      </dsp:nvSpPr>
      <dsp:spPr>
        <a:xfrm>
          <a:off x="8351550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B10F41-9450-47E3-B60B-A86F8C2E5D7E}">
      <dsp:nvSpPr>
        <dsp:cNvPr id="0" name=""/>
        <dsp:cNvSpPr/>
      </dsp:nvSpPr>
      <dsp:spPr>
        <a:xfrm>
          <a:off x="7346081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 dirty="0"/>
            <a:t>What can WE DO? </a:t>
          </a:r>
          <a:endParaRPr lang="en-US" sz="2500" kern="1200" dirty="0"/>
        </a:p>
      </dsp:txBody>
      <dsp:txXfrm>
        <a:off x="7346081" y="3053169"/>
        <a:ext cx="30937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17AF68-2AE1-437E-B6BC-6E9175D52DD9}">
      <dsp:nvSpPr>
        <dsp:cNvPr id="0" name=""/>
        <dsp:cNvSpPr/>
      </dsp:nvSpPr>
      <dsp:spPr>
        <a:xfrm>
          <a:off x="2897992" y="335245"/>
          <a:ext cx="4616494" cy="4616494"/>
        </a:xfrm>
        <a:prstGeom prst="pie">
          <a:avLst>
            <a:gd name="adj1" fmla="val 16200000"/>
            <a:gd name="adj2" fmla="val 19285716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Systematic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Method</a:t>
          </a:r>
        </a:p>
      </dsp:txBody>
      <dsp:txXfrm>
        <a:off x="5323300" y="763919"/>
        <a:ext cx="1099165" cy="879332"/>
      </dsp:txXfrm>
    </dsp:sp>
    <dsp:sp modelId="{9D4C1650-992E-4504-9744-EA3EC5AA2848}">
      <dsp:nvSpPr>
        <dsp:cNvPr id="0" name=""/>
        <dsp:cNvSpPr/>
      </dsp:nvSpPr>
      <dsp:spPr>
        <a:xfrm>
          <a:off x="2957347" y="409439"/>
          <a:ext cx="4616494" cy="4616494"/>
        </a:xfrm>
        <a:prstGeom prst="pie">
          <a:avLst>
            <a:gd name="adj1" fmla="val 19285716"/>
            <a:gd name="adj2" fmla="val 771428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tx1"/>
              </a:solidFill>
            </a:rPr>
            <a:t>Pedagogy</a:t>
          </a:r>
        </a:p>
      </dsp:txBody>
      <dsp:txXfrm>
        <a:off x="6092716" y="2082918"/>
        <a:ext cx="1264040" cy="769415"/>
      </dsp:txXfrm>
    </dsp:sp>
    <dsp:sp modelId="{1FE33367-E46D-4F15-B643-FD1CF450A721}">
      <dsp:nvSpPr>
        <dsp:cNvPr id="0" name=""/>
        <dsp:cNvSpPr/>
      </dsp:nvSpPr>
      <dsp:spPr>
        <a:xfrm>
          <a:off x="2935913" y="502868"/>
          <a:ext cx="4616494" cy="4616494"/>
        </a:xfrm>
        <a:prstGeom prst="pie">
          <a:avLst>
            <a:gd name="adj1" fmla="val 771428"/>
            <a:gd name="adj2" fmla="val 3857143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Organisational/ Practice / Discipline Standards</a:t>
          </a:r>
        </a:p>
      </dsp:txBody>
      <dsp:txXfrm>
        <a:off x="5900362" y="3237042"/>
        <a:ext cx="1099165" cy="851853"/>
      </dsp:txXfrm>
    </dsp:sp>
    <dsp:sp modelId="{FAB1D1EB-F42D-4722-96C6-A8ADF0232A3C}">
      <dsp:nvSpPr>
        <dsp:cNvPr id="0" name=""/>
        <dsp:cNvSpPr/>
      </dsp:nvSpPr>
      <dsp:spPr>
        <a:xfrm>
          <a:off x="2850178" y="544086"/>
          <a:ext cx="4616494" cy="4616494"/>
        </a:xfrm>
        <a:prstGeom prst="pie">
          <a:avLst>
            <a:gd name="adj1" fmla="val 3857226"/>
            <a:gd name="adj2" fmla="val 6942858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Ethics and competence</a:t>
          </a:r>
        </a:p>
      </dsp:txBody>
      <dsp:txXfrm>
        <a:off x="4622582" y="4171332"/>
        <a:ext cx="1071686" cy="769415"/>
      </dsp:txXfrm>
    </dsp:sp>
    <dsp:sp modelId="{337EB7AF-2B93-49C6-8237-43DBDCB61CD6}">
      <dsp:nvSpPr>
        <dsp:cNvPr id="0" name=""/>
        <dsp:cNvSpPr/>
      </dsp:nvSpPr>
      <dsp:spPr>
        <a:xfrm>
          <a:off x="2764443" y="502868"/>
          <a:ext cx="4616494" cy="4616494"/>
        </a:xfrm>
        <a:prstGeom prst="pie">
          <a:avLst>
            <a:gd name="adj1" fmla="val 6942858"/>
            <a:gd name="adj2" fmla="val 10028574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Inter student-organisation-tutor resource</a:t>
          </a:r>
        </a:p>
      </dsp:txBody>
      <dsp:txXfrm>
        <a:off x="3317323" y="3237042"/>
        <a:ext cx="1099165" cy="851853"/>
      </dsp:txXfrm>
    </dsp:sp>
    <dsp:sp modelId="{22F08368-5F32-440B-8539-3763A9BC9912}">
      <dsp:nvSpPr>
        <dsp:cNvPr id="0" name=""/>
        <dsp:cNvSpPr/>
      </dsp:nvSpPr>
      <dsp:spPr>
        <a:xfrm>
          <a:off x="2743010" y="409439"/>
          <a:ext cx="4616494" cy="4616494"/>
        </a:xfrm>
        <a:prstGeom prst="pie">
          <a:avLst>
            <a:gd name="adj1" fmla="val 10028574"/>
            <a:gd name="adj2" fmla="val 13114284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>
              <a:solidFill>
                <a:schemeClr val="tx1"/>
              </a:solidFill>
            </a:rPr>
            <a:t>Transition Plan</a:t>
          </a:r>
        </a:p>
      </dsp:txBody>
      <dsp:txXfrm>
        <a:off x="2960095" y="2082918"/>
        <a:ext cx="1264040" cy="769415"/>
      </dsp:txXfrm>
    </dsp:sp>
    <dsp:sp modelId="{681E16F9-58E8-4C15-A7AA-E6E6F73AED3B}">
      <dsp:nvSpPr>
        <dsp:cNvPr id="0" name=""/>
        <dsp:cNvSpPr/>
      </dsp:nvSpPr>
      <dsp:spPr>
        <a:xfrm>
          <a:off x="2802364" y="335245"/>
          <a:ext cx="4616494" cy="4616494"/>
        </a:xfrm>
        <a:prstGeom prst="pie">
          <a:avLst>
            <a:gd name="adj1" fmla="val 13114284"/>
            <a:gd name="adj2" fmla="val 1620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Baseline Curriculum </a:t>
          </a:r>
          <a:r>
            <a:rPr lang="en-GB" sz="1500" b="1" kern="1200" dirty="0">
              <a:solidFill>
                <a:schemeClr val="tx1"/>
              </a:solidFill>
            </a:rPr>
            <a:t>(</a:t>
          </a:r>
          <a:r>
            <a:rPr lang="en-GB" sz="1500" b="1" kern="1200" dirty="0" err="1">
              <a:solidFill>
                <a:schemeClr val="tx1"/>
              </a:solidFill>
            </a:rPr>
            <a:t>SCoPeD</a:t>
          </a:r>
          <a:r>
            <a:rPr lang="en-GB" sz="1500" b="1" kern="1200" dirty="0">
              <a:solidFill>
                <a:schemeClr val="tx1"/>
              </a:solidFill>
            </a:rPr>
            <a:t> mapped)</a:t>
          </a:r>
        </a:p>
      </dsp:txBody>
      <dsp:txXfrm>
        <a:off x="3894385" y="763919"/>
        <a:ext cx="1099165" cy="879332"/>
      </dsp:txXfrm>
    </dsp:sp>
    <dsp:sp modelId="{4B713EA2-E48A-4A64-8115-E41794957E6E}">
      <dsp:nvSpPr>
        <dsp:cNvPr id="0" name=""/>
        <dsp:cNvSpPr/>
      </dsp:nvSpPr>
      <dsp:spPr>
        <a:xfrm>
          <a:off x="2611979" y="49462"/>
          <a:ext cx="5188060" cy="5188060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45391-FEB0-43C3-8C1D-4350444831DC}">
      <dsp:nvSpPr>
        <dsp:cNvPr id="0" name=""/>
        <dsp:cNvSpPr/>
      </dsp:nvSpPr>
      <dsp:spPr>
        <a:xfrm>
          <a:off x="2671707" y="123984"/>
          <a:ext cx="5188060" cy="5188060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CCE45C-ECB3-4924-A6DA-B17C0C1D332D}">
      <dsp:nvSpPr>
        <dsp:cNvPr id="0" name=""/>
        <dsp:cNvSpPr/>
      </dsp:nvSpPr>
      <dsp:spPr>
        <a:xfrm>
          <a:off x="2650197" y="217196"/>
          <a:ext cx="5188060" cy="5188060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6AE35-CFE6-4D09-9B07-3AED743855D3}">
      <dsp:nvSpPr>
        <dsp:cNvPr id="0" name=""/>
        <dsp:cNvSpPr/>
      </dsp:nvSpPr>
      <dsp:spPr>
        <a:xfrm>
          <a:off x="2564395" y="258183"/>
          <a:ext cx="5188060" cy="5188060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0A008E-E854-4DBB-B82C-D87BAB6993C1}">
      <dsp:nvSpPr>
        <dsp:cNvPr id="0" name=""/>
        <dsp:cNvSpPr/>
      </dsp:nvSpPr>
      <dsp:spPr>
        <a:xfrm>
          <a:off x="2478593" y="217196"/>
          <a:ext cx="5188060" cy="5188060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F71196-CADA-4DD9-958D-BD6284FBD5F0}">
      <dsp:nvSpPr>
        <dsp:cNvPr id="0" name=""/>
        <dsp:cNvSpPr/>
      </dsp:nvSpPr>
      <dsp:spPr>
        <a:xfrm>
          <a:off x="2457083" y="123984"/>
          <a:ext cx="5188060" cy="5188060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30F93-41C8-4E71-98E6-F8DC7CE74A5F}">
      <dsp:nvSpPr>
        <dsp:cNvPr id="0" name=""/>
        <dsp:cNvSpPr/>
      </dsp:nvSpPr>
      <dsp:spPr>
        <a:xfrm>
          <a:off x="2516812" y="49462"/>
          <a:ext cx="5188060" cy="5188060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2B3BE-F6DD-4430-983F-61EC0A66E3FF}">
      <dsp:nvSpPr>
        <dsp:cNvPr id="0" name=""/>
        <dsp:cNvSpPr/>
      </dsp:nvSpPr>
      <dsp:spPr>
        <a:xfrm>
          <a:off x="0" y="40290"/>
          <a:ext cx="3286125" cy="197167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tx1"/>
              </a:solidFill>
            </a:rPr>
            <a:t>1. Day 1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0" y="40290"/>
        <a:ext cx="3286125" cy="1971675"/>
      </dsp:txXfrm>
    </dsp:sp>
    <dsp:sp modelId="{05DB7441-E7B4-4A1B-8D8A-DF5E9E82AFFE}">
      <dsp:nvSpPr>
        <dsp:cNvPr id="0" name=""/>
        <dsp:cNvSpPr/>
      </dsp:nvSpPr>
      <dsp:spPr>
        <a:xfrm>
          <a:off x="3614737" y="40290"/>
          <a:ext cx="3286125" cy="1971675"/>
        </a:xfrm>
        <a:prstGeom prst="rect">
          <a:avLst/>
        </a:prstGeom>
        <a:solidFill>
          <a:srgbClr val="4472C4">
            <a:lumMod val="40000"/>
            <a:lumOff val="6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2. Self reference Exploration</a:t>
          </a:r>
          <a:endParaRPr lang="en-US" sz="2400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sp:txBody>
      <dsp:txXfrm>
        <a:off x="3614737" y="40290"/>
        <a:ext cx="3286125" cy="1971675"/>
      </dsp:txXfrm>
    </dsp:sp>
    <dsp:sp modelId="{569373C9-7C51-4B85-A9CC-8195EA0AFDA8}">
      <dsp:nvSpPr>
        <dsp:cNvPr id="0" name=""/>
        <dsp:cNvSpPr/>
      </dsp:nvSpPr>
      <dsp:spPr>
        <a:xfrm>
          <a:off x="7229475" y="40290"/>
          <a:ext cx="3286125" cy="1971675"/>
        </a:xfrm>
        <a:prstGeom prst="rect">
          <a:avLst/>
        </a:prstGeom>
        <a:solidFill>
          <a:srgbClr val="4472C4">
            <a:lumMod val="40000"/>
            <a:lumOff val="6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3. Embedded in self</a:t>
          </a:r>
        </a:p>
      </dsp:txBody>
      <dsp:txXfrm>
        <a:off x="7229475" y="40290"/>
        <a:ext cx="3286125" cy="1971675"/>
      </dsp:txXfrm>
    </dsp:sp>
    <dsp:sp modelId="{18F38ACE-1BEA-4492-A7A3-76B6188E7FF1}">
      <dsp:nvSpPr>
        <dsp:cNvPr id="0" name=""/>
        <dsp:cNvSpPr/>
      </dsp:nvSpPr>
      <dsp:spPr>
        <a:xfrm>
          <a:off x="1807368" y="2340578"/>
          <a:ext cx="3286125" cy="1971675"/>
        </a:xfrm>
        <a:prstGeom prst="rect">
          <a:avLst/>
        </a:prstGeom>
        <a:solidFill>
          <a:srgbClr val="4472C4">
            <a:lumMod val="40000"/>
            <a:lumOff val="6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4. Continuation across all study and practice including supervision</a:t>
          </a:r>
        </a:p>
      </dsp:txBody>
      <dsp:txXfrm>
        <a:off x="1807368" y="2340578"/>
        <a:ext cx="3286125" cy="1971675"/>
      </dsp:txXfrm>
    </dsp:sp>
    <dsp:sp modelId="{62230FC8-8782-41EB-9725-BFAB037F3753}">
      <dsp:nvSpPr>
        <dsp:cNvPr id="0" name=""/>
        <dsp:cNvSpPr/>
      </dsp:nvSpPr>
      <dsp:spPr>
        <a:xfrm>
          <a:off x="5422106" y="2340578"/>
          <a:ext cx="3286125" cy="197167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5. Practice organisation ready</a:t>
          </a:r>
        </a:p>
      </dsp:txBody>
      <dsp:txXfrm>
        <a:off x="5422106" y="2340578"/>
        <a:ext cx="3286125" cy="1971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B84408-11FC-4C49-AC60-BBD88F218F2B}">
      <dsp:nvSpPr>
        <dsp:cNvPr id="0" name=""/>
        <dsp:cNvSpPr/>
      </dsp:nvSpPr>
      <dsp:spPr>
        <a:xfrm>
          <a:off x="0" y="531"/>
          <a:ext cx="105156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0F812B-DE7B-4A3C-A19A-EBB96FEA7716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EAB8EF-487F-4FD3-BE9A-CF30F2E96874}">
      <dsp:nvSpPr>
        <dsp:cNvPr id="0" name=""/>
        <dsp:cNvSpPr/>
      </dsp:nvSpPr>
      <dsp:spPr>
        <a:xfrm>
          <a:off x="1435590" y="531"/>
          <a:ext cx="4732020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Has the case been made?</a:t>
          </a:r>
          <a:endParaRPr lang="en-US" sz="2200" kern="1200"/>
        </a:p>
      </dsp:txBody>
      <dsp:txXfrm>
        <a:off x="1435590" y="531"/>
        <a:ext cx="4732020" cy="1242935"/>
      </dsp:txXfrm>
    </dsp:sp>
    <dsp:sp modelId="{28EA5703-3EA9-4EAC-A57D-3253E3AEFEFE}">
      <dsp:nvSpPr>
        <dsp:cNvPr id="0" name=""/>
        <dsp:cNvSpPr/>
      </dsp:nvSpPr>
      <dsp:spPr>
        <a:xfrm>
          <a:off x="6167610" y="531"/>
          <a:ext cx="434798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Professional culture change not sustainable without augmented helping foundation</a:t>
          </a:r>
          <a:endParaRPr lang="en-US" sz="1700" kern="1200" dirty="0"/>
        </a:p>
      </dsp:txBody>
      <dsp:txXfrm>
        <a:off x="6167610" y="531"/>
        <a:ext cx="4347989" cy="1242935"/>
      </dsp:txXfrm>
    </dsp:sp>
    <dsp:sp modelId="{1CA2C382-B97E-44DF-BE7E-AA9E6D29F1AA}">
      <dsp:nvSpPr>
        <dsp:cNvPr id="0" name=""/>
        <dsp:cNvSpPr/>
      </dsp:nvSpPr>
      <dsp:spPr>
        <a:xfrm>
          <a:off x="0" y="1554201"/>
          <a:ext cx="105156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9E11D2-9F22-4737-8E05-090D3C84E88A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AE509-46AB-48E0-9D79-D6BE339BCEB2}">
      <dsp:nvSpPr>
        <dsp:cNvPr id="0" name=""/>
        <dsp:cNvSpPr/>
      </dsp:nvSpPr>
      <dsp:spPr>
        <a:xfrm>
          <a:off x="1435590" y="155420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What can we action  individually, in community, institutionally, and collectively?</a:t>
          </a:r>
          <a:endParaRPr lang="en-US" sz="2200" kern="1200" dirty="0"/>
        </a:p>
      </dsp:txBody>
      <dsp:txXfrm>
        <a:off x="1435590" y="1554201"/>
        <a:ext cx="9080009" cy="1242935"/>
      </dsp:txXfrm>
    </dsp:sp>
    <dsp:sp modelId="{0F2C9D94-57E0-46CA-A070-E9E6195F6A11}">
      <dsp:nvSpPr>
        <dsp:cNvPr id="0" name=""/>
        <dsp:cNvSpPr/>
      </dsp:nvSpPr>
      <dsp:spPr>
        <a:xfrm>
          <a:off x="0" y="3107870"/>
          <a:ext cx="105156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F02FD-9651-4EE5-9DFD-7D7852AABDD2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F08C3-E83C-4FAD-9B30-FC4A6E663B0A}">
      <dsp:nvSpPr>
        <dsp:cNvPr id="0" name=""/>
        <dsp:cNvSpPr/>
      </dsp:nvSpPr>
      <dsp:spPr>
        <a:xfrm>
          <a:off x="1435590" y="3107870"/>
          <a:ext cx="4732020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Need advocates to come forward (communities, tutors, providers, &amp; all)</a:t>
          </a:r>
          <a:endParaRPr lang="en-US" sz="2200" kern="1200" dirty="0"/>
        </a:p>
      </dsp:txBody>
      <dsp:txXfrm>
        <a:off x="1435590" y="3107870"/>
        <a:ext cx="4732020" cy="1242935"/>
      </dsp:txXfrm>
    </dsp:sp>
    <dsp:sp modelId="{92C16FD2-9B45-48D4-960D-B6A75956DE3D}">
      <dsp:nvSpPr>
        <dsp:cNvPr id="0" name=""/>
        <dsp:cNvSpPr/>
      </dsp:nvSpPr>
      <dsp:spPr>
        <a:xfrm>
          <a:off x="6167610" y="3107870"/>
          <a:ext cx="434798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Email newintro@tadf.co.uk</a:t>
          </a:r>
        </a:p>
      </dsp:txBody>
      <dsp:txXfrm>
        <a:off x="6167610" y="3107870"/>
        <a:ext cx="4347989" cy="1242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7T15:59:15.4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B9D23-FE7E-40BE-84AF-EEEDB880A50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6B39E-F2A8-4126-A56A-2854FE780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30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2E0A3-7196-D58B-8809-517BCB260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0CA0C0-B107-620A-A3F8-FD88AE020C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AC810A-05EF-A855-46EC-1B9732E6A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F8B0D-718B-FEBF-E1C4-D0848D63A2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2DFDC1-04AF-4078-A0FC-E3800F65540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1242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41281-620D-C9A3-EC41-02E0A6B8F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5289C5-BC3F-C240-7B95-FCDCA94169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962518-FDCB-C941-AB96-3790CB27D0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Plant seeds that flourish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60BF32-B5F3-EDE1-C95C-D5A9E052C0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127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Social class is seen as secondary and invisible in this scheme, poverty, neighbour hood and social determinants, and economic status.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563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525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Northfield Centre for Psychological Health</a:t>
            </a:r>
          </a:p>
          <a:p>
            <a:r>
              <a:rPr lang="en-GB" dirty="0"/>
              <a:t>The Inner Compass Therapy Network</a:t>
            </a:r>
          </a:p>
          <a:p>
            <a:r>
              <a:rPr lang="en-GB" dirty="0"/>
              <a:t>Silverleaf Psychotherapy Services</a:t>
            </a:r>
          </a:p>
          <a:p>
            <a:r>
              <a:rPr lang="en-GB" dirty="0"/>
              <a:t>Open Pathways Mental Health Group</a:t>
            </a:r>
          </a:p>
          <a:p>
            <a:r>
              <a:rPr lang="en-GB" dirty="0" err="1"/>
              <a:t>AnchorPoint</a:t>
            </a:r>
            <a:r>
              <a:rPr lang="en-GB" dirty="0"/>
              <a:t> Therapy &amp; Consultation</a:t>
            </a:r>
          </a:p>
          <a:p>
            <a:r>
              <a:rPr lang="en-GB" dirty="0"/>
              <a:t>The Reflective Mind Practice</a:t>
            </a:r>
          </a:p>
          <a:p>
            <a:r>
              <a:rPr lang="en-GB" dirty="0" err="1"/>
              <a:t>BrightStone</a:t>
            </a:r>
            <a:r>
              <a:rPr lang="en-GB" dirty="0"/>
              <a:t> Counselling Services</a:t>
            </a:r>
          </a:p>
          <a:p>
            <a:r>
              <a:rPr lang="en-GB" dirty="0"/>
              <a:t>MindSpring Counselling &amp; Psychotherapy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681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 embodiment or social class.. Therefore where is that context?</a:t>
            </a:r>
          </a:p>
          <a:p>
            <a:r>
              <a:rPr lang="en-GB" dirty="0"/>
              <a:t>In this view there is nothing that invites social class, money or determinants to be discussed explored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293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Invites discussion of social positions, class, neighbour hood (context, resources) etc…</a:t>
            </a:r>
          </a:p>
          <a:p>
            <a:r>
              <a:rPr lang="en-GB" dirty="0"/>
              <a:t>Worldview: superiority or not acting superior, communal bonds, and practical experience.</a:t>
            </a:r>
          </a:p>
          <a:p>
            <a:r>
              <a:rPr lang="en-GB" dirty="0"/>
              <a:t>Identity: mutual aid, and collective responsibility, arts, belonging in community</a:t>
            </a:r>
          </a:p>
          <a:p>
            <a:r>
              <a:rPr lang="en-GB" dirty="0"/>
              <a:t>Context: </a:t>
            </a:r>
            <a:r>
              <a:rPr lang="en-GB" dirty="0" err="1"/>
              <a:t>neightbourhoods</a:t>
            </a:r>
            <a:r>
              <a:rPr lang="en-GB" dirty="0"/>
              <a:t>, precarious living, gov policies</a:t>
            </a:r>
          </a:p>
          <a:p>
            <a:r>
              <a:rPr lang="en-GB" dirty="0"/>
              <a:t>Knowledge: embodied, knowledge of institutions from “below” Working-class knowledge includes:</a:t>
            </a:r>
          </a:p>
          <a:p>
            <a:r>
              <a:rPr lang="en-GB" dirty="0"/>
              <a:t>Practical, embodied expertise</a:t>
            </a:r>
          </a:p>
          <a:p>
            <a:r>
              <a:rPr lang="en-GB" dirty="0"/>
              <a:t>Social intelligence</a:t>
            </a:r>
          </a:p>
          <a:p>
            <a:r>
              <a:rPr lang="en-GB" dirty="0"/>
              <a:t>Survival strategies</a:t>
            </a:r>
          </a:p>
          <a:p>
            <a:r>
              <a:rPr lang="en-GB" dirty="0"/>
              <a:t>Institutional insight</a:t>
            </a:r>
          </a:p>
          <a:p>
            <a:r>
              <a:rPr lang="en-GB" dirty="0"/>
              <a:t>Moral frameworks</a:t>
            </a:r>
          </a:p>
          <a:p>
            <a:r>
              <a:rPr lang="en-GB" dirty="0"/>
              <a:t>Community wisdom</a:t>
            </a:r>
          </a:p>
          <a:p>
            <a:r>
              <a:rPr lang="en-GB" dirty="0"/>
              <a:t>Awareness of power and inequality</a:t>
            </a:r>
          </a:p>
          <a:p>
            <a:r>
              <a:rPr lang="en-GB" dirty="0" err="1"/>
              <a:t>Emnodiement</a:t>
            </a:r>
            <a:r>
              <a:rPr lang="en-GB" dirty="0"/>
              <a:t>; manners, accent and class </a:t>
            </a:r>
            <a:r>
              <a:rPr lang="en-GB" dirty="0" err="1"/>
              <a:t>perfomance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68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361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0BD6D-F939-1309-434E-08BB9A029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B23ABF-F452-0BF2-24F2-C56A430FA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26DBAC-AFD2-BFAE-907C-6A8F0F405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context (e.g.,</a:t>
            </a:r>
            <a:r>
              <a:rPr lang="en-GB" sz="1800" i="1" dirty="0">
                <a:solidFill>
                  <a:prstClr val="black"/>
                </a:solidFill>
                <a:latin typeface="Calibri" panose="020F0502020204030204"/>
              </a:rPr>
              <a:t> family,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institute) can be considered from lens of 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culture, events, resources,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system, environment, structure, and history, barriers and opportunities.</a:t>
            </a:r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r>
              <a:rPr lang="en-GB" sz="1800" dirty="0"/>
              <a:t>Attention and Executive function</a:t>
            </a:r>
          </a:p>
          <a:p>
            <a:r>
              <a:rPr lang="en-GB" sz="1800" dirty="0"/>
              <a:t>Sensory processing`</a:t>
            </a:r>
          </a:p>
          <a:p>
            <a:r>
              <a:rPr lang="en-GB" sz="1800" dirty="0"/>
              <a:t>Communication, meaning and social interaction</a:t>
            </a:r>
          </a:p>
          <a:p>
            <a:r>
              <a:rPr lang="en-GB" sz="1800" dirty="0"/>
              <a:t>Learning and information processing</a:t>
            </a:r>
          </a:p>
          <a:p>
            <a:r>
              <a:rPr lang="en-GB" sz="1800" dirty="0"/>
              <a:t>Emotional regulation</a:t>
            </a:r>
          </a:p>
          <a:p>
            <a:r>
              <a:rPr lang="en-GB" sz="1800" dirty="0"/>
              <a:t>Motor and coordination</a:t>
            </a:r>
          </a:p>
          <a:p>
            <a:r>
              <a:rPr lang="en-GB" sz="1800" dirty="0"/>
              <a:t>Cognitive and thinking styles</a:t>
            </a:r>
          </a:p>
          <a:p>
            <a:r>
              <a:rPr lang="en-GB" sz="1800" dirty="0"/>
              <a:t>Behavioural regulation</a:t>
            </a:r>
          </a:p>
          <a:p>
            <a:r>
              <a:rPr lang="en-GB" sz="1800" dirty="0"/>
              <a:t>Interoception &amp; Body Awareness</a:t>
            </a:r>
          </a:p>
          <a:p>
            <a:endParaRPr lang="en-GB" sz="1800" dirty="0"/>
          </a:p>
          <a:p>
            <a:r>
              <a:rPr lang="en-GB" sz="1800" dirty="0"/>
              <a:t>W - 7</a:t>
            </a:r>
          </a:p>
          <a:p>
            <a:r>
              <a:rPr lang="en-GB" sz="1800" dirty="0"/>
              <a:t>Political &amp; Ideological</a:t>
            </a:r>
          </a:p>
          <a:p>
            <a:r>
              <a:rPr lang="en-GB" sz="1800" dirty="0"/>
              <a:t>Philosophical, scientific and rationalist</a:t>
            </a:r>
          </a:p>
          <a:p>
            <a:r>
              <a:rPr lang="en-GB" sz="1800" dirty="0"/>
              <a:t>Alternative</a:t>
            </a:r>
          </a:p>
          <a:p>
            <a:r>
              <a:rPr lang="en-GB" sz="1800" dirty="0"/>
              <a:t>Meaning and direction</a:t>
            </a:r>
          </a:p>
          <a:p>
            <a:r>
              <a:rPr lang="en-GB" sz="1800" dirty="0"/>
              <a:t>Ultimate beliefs</a:t>
            </a:r>
          </a:p>
          <a:p>
            <a:r>
              <a:rPr lang="en-GB" sz="1800" dirty="0"/>
              <a:t>In/Out groups</a:t>
            </a:r>
          </a:p>
          <a:p>
            <a:r>
              <a:rPr lang="en-GB" sz="1800" dirty="0"/>
              <a:t>Beliefs </a:t>
            </a:r>
          </a:p>
          <a:p>
            <a:endParaRPr lang="en-GB" sz="1800" dirty="0"/>
          </a:p>
          <a:p>
            <a:endParaRPr lang="en-GB" sz="1800" dirty="0"/>
          </a:p>
          <a:p>
            <a:r>
              <a:rPr lang="en-GB" sz="1800" dirty="0"/>
              <a:t>Knowledge - 5</a:t>
            </a:r>
          </a:p>
          <a:p>
            <a:r>
              <a:rPr lang="en-GB" sz="1800" dirty="0"/>
              <a:t>Embodied and experiential</a:t>
            </a:r>
          </a:p>
          <a:p>
            <a:r>
              <a:rPr lang="en-GB" sz="1800" dirty="0"/>
              <a:t>Affinity, gaps, aversion</a:t>
            </a:r>
          </a:p>
          <a:p>
            <a:r>
              <a:rPr lang="en-GB" sz="1800" dirty="0"/>
              <a:t>Formal learning</a:t>
            </a:r>
          </a:p>
          <a:p>
            <a:r>
              <a:rPr lang="en-GB" sz="1800" dirty="0"/>
              <a:t>Group</a:t>
            </a:r>
          </a:p>
          <a:p>
            <a:r>
              <a:rPr lang="en-GB" sz="1800" dirty="0"/>
              <a:t>Relational and emotional</a:t>
            </a:r>
          </a:p>
          <a:p>
            <a:endParaRPr lang="en-GB" sz="1800" dirty="0"/>
          </a:p>
          <a:p>
            <a:r>
              <a:rPr lang="en-GB" sz="1800" dirty="0"/>
              <a:t>Context - 8</a:t>
            </a:r>
          </a:p>
          <a:p>
            <a:r>
              <a:rPr lang="en-GB" sz="1800" dirty="0" err="1"/>
              <a:t>Stucture</a:t>
            </a:r>
            <a:r>
              <a:rPr lang="en-GB" sz="1800" dirty="0"/>
              <a:t> / Governance</a:t>
            </a:r>
          </a:p>
          <a:p>
            <a:r>
              <a:rPr lang="en-GB" sz="1800" dirty="0"/>
              <a:t>History</a:t>
            </a:r>
          </a:p>
          <a:p>
            <a:r>
              <a:rPr lang="en-GB" sz="1800" dirty="0"/>
              <a:t>Resources</a:t>
            </a:r>
          </a:p>
          <a:p>
            <a:r>
              <a:rPr lang="en-GB" sz="1800" dirty="0"/>
              <a:t>Environment</a:t>
            </a:r>
          </a:p>
          <a:p>
            <a:r>
              <a:rPr lang="en-GB" sz="1800" dirty="0"/>
              <a:t>Culture and messages</a:t>
            </a:r>
          </a:p>
          <a:p>
            <a:r>
              <a:rPr lang="en-GB" sz="1800" dirty="0"/>
              <a:t>Knowledge</a:t>
            </a:r>
          </a:p>
          <a:p>
            <a:r>
              <a:rPr lang="en-GB" sz="1800" dirty="0"/>
              <a:t>System</a:t>
            </a:r>
          </a:p>
          <a:p>
            <a:r>
              <a:rPr lang="en-GB" sz="1800" dirty="0"/>
              <a:t>Opportunity &amp; Access</a:t>
            </a:r>
          </a:p>
          <a:p>
            <a:endParaRPr lang="en-GB" sz="1800" dirty="0"/>
          </a:p>
          <a:p>
            <a:r>
              <a:rPr lang="en-GB" sz="1800" dirty="0"/>
              <a:t>Embodiment</a:t>
            </a:r>
          </a:p>
          <a:p>
            <a:endParaRPr lang="en-GB" sz="1800" dirty="0"/>
          </a:p>
          <a:p>
            <a:r>
              <a:rPr lang="en-GB" sz="1800" b="1" dirty="0"/>
              <a:t>Embodied patterns (6)</a:t>
            </a:r>
          </a:p>
          <a:p>
            <a:r>
              <a:rPr lang="en-GB" sz="1800" dirty="0"/>
              <a:t>Neurodiversity</a:t>
            </a:r>
          </a:p>
          <a:p>
            <a:r>
              <a:rPr lang="en-GB" sz="1800" dirty="0"/>
              <a:t>Relational &amp; attachment</a:t>
            </a:r>
          </a:p>
          <a:p>
            <a:r>
              <a:rPr lang="en-GB" sz="1800" dirty="0"/>
              <a:t>Language(s)</a:t>
            </a:r>
          </a:p>
          <a:p>
            <a:r>
              <a:rPr lang="en-GB" sz="1800" dirty="0"/>
              <a:t>Learning styles</a:t>
            </a:r>
          </a:p>
          <a:p>
            <a:r>
              <a:rPr lang="en-GB" sz="1800" dirty="0"/>
              <a:t>Communication styles</a:t>
            </a:r>
          </a:p>
          <a:p>
            <a:r>
              <a:rPr lang="en-GB" sz="1800" dirty="0"/>
              <a:t>Personality</a:t>
            </a:r>
          </a:p>
          <a:p>
            <a:endParaRPr lang="en-GB" sz="1800" dirty="0"/>
          </a:p>
          <a:p>
            <a:endParaRPr lang="en-GB" sz="1800" dirty="0"/>
          </a:p>
          <a:p>
            <a:r>
              <a:rPr lang="en-GB" sz="1800" b="1" dirty="0"/>
              <a:t>Embodied Experiences (7)</a:t>
            </a:r>
          </a:p>
          <a:p>
            <a:r>
              <a:rPr lang="en-GB" sz="1800" dirty="0"/>
              <a:t>Age</a:t>
            </a:r>
          </a:p>
          <a:p>
            <a:r>
              <a:rPr lang="en-GB" sz="1800" dirty="0"/>
              <a:t>Stress, trauma and window of tolerance</a:t>
            </a:r>
          </a:p>
          <a:p>
            <a:r>
              <a:rPr lang="en-GB" sz="1800" dirty="0"/>
              <a:t>Sensory experience Senses, Sensations, Spiritual, Memories, Movement, Sexuality</a:t>
            </a:r>
          </a:p>
          <a:p>
            <a:r>
              <a:rPr lang="en-GB" sz="1800" dirty="0"/>
              <a:t>Embodied expression (verbal, non-verbal, identity)</a:t>
            </a:r>
          </a:p>
          <a:p>
            <a:r>
              <a:rPr lang="en-GB" sz="1800" dirty="0"/>
              <a:t>Rituals and behaviours</a:t>
            </a:r>
          </a:p>
          <a:p>
            <a:r>
              <a:rPr lang="en-GB" sz="1800" dirty="0"/>
              <a:t>Health and capacity</a:t>
            </a:r>
          </a:p>
          <a:p>
            <a:r>
              <a:rPr lang="en-GB" sz="1800" dirty="0"/>
              <a:t>Body aesthetic</a:t>
            </a:r>
          </a:p>
          <a:p>
            <a:endParaRPr lang="en-GB" sz="1800" dirty="0"/>
          </a:p>
          <a:p>
            <a:r>
              <a:rPr lang="en-GB" sz="1800" b="1" dirty="0"/>
              <a:t>Time</a:t>
            </a:r>
          </a:p>
          <a:p>
            <a:r>
              <a:rPr lang="en-GB" sz="1800" dirty="0"/>
              <a:t>Here and now</a:t>
            </a:r>
          </a:p>
          <a:p>
            <a:r>
              <a:rPr lang="en-GB" sz="1800" dirty="0"/>
              <a:t>Personal lifespan</a:t>
            </a:r>
          </a:p>
          <a:p>
            <a:r>
              <a:rPr lang="en-GB" sz="1800" dirty="0"/>
              <a:t>Intergenerational</a:t>
            </a:r>
          </a:p>
          <a:p>
            <a:r>
              <a:rPr lang="en-GB" sz="1800" dirty="0"/>
              <a:t>Collective </a:t>
            </a:r>
          </a:p>
          <a:p>
            <a:r>
              <a:rPr lang="en-GB" sz="1800" dirty="0"/>
              <a:t>Generation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3. 1 Primary intersecting social Identities 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Large, visible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disfurement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/disability, gender nonconforming.</a:t>
            </a:r>
          </a:p>
          <a:p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4BBA9-98C4-5FAC-4D6B-6CFE6C7A45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9F379-F8C5-4F30-8228-4D6C9D1DCD7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2146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A13A9-4B8C-BDCF-F0FE-EC83B0098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0BB480-EFF0-3615-8698-4F8DAE7983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7D3033-9DBF-7086-E5B9-20353C6C1C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Again not representation in relationship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60C78-D8C1-6833-F53D-4D4A1EE48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539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332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20D7C-54D0-0147-AA9E-4C4E0225C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8B347A-979E-DEFA-35FE-D6447CC56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238BB9-F703-B859-CDD2-B9F517ABF2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591C4-A5DC-D075-86A6-6C98C76900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584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601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2559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9CD6-2D62-88FF-4FF6-61317F647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567359-015E-BD3C-EBA4-A5BF04CA3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00D91A-8C90-5ED1-921D-2C88994ED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CD876-B7A3-D916-F557-6E2E2A2964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15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0546-81A7-4EB9-A719-AAAA86EED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5D5037-84D8-4B49-86D5-75BC29EBF7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74C58-640D-4259-A58B-5F16225B7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3308A-F78D-4DF8-A34B-E8EC765D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1D2D2-7F1A-432F-8196-FEB1C00C1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902493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FF85D-860F-43B4-AAE7-D2F4E6D58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C5EF6-CA87-4A78-AE36-8D31690A2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F33CC"/>
              </a:buCl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B49D3-C464-4787-94C1-4A156CB34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59D93-814A-40BF-9D2D-8A3DAFE95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13C04-F0E9-4B13-B98D-91DB2311E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093918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69EF-6B64-454D-BA4A-A5B200B9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75806-84D1-43F7-8389-30D076175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AC0C-14C3-42B0-9B16-C868F6027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89E74-A898-47B1-9544-EA94896F0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DA0F5-6A16-4228-AF2C-DFCAA7ED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402073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A771F-B87E-4EF2-AB97-4FFE7E53D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EDBFE-544B-4CCA-94FE-4DFCBE1D2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319C45-0686-4691-B490-774C41359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9CAED-A564-42A5-A3DA-C764B2F2B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131730-2731-4185-AB4D-96FC2951D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E0474-DC30-4C5C-88CA-60A8F0B37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697014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47E4-D3A4-4045-AD0D-08287BC8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65132-BE23-43F9-9155-5B77317F6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B4ED0-AAF9-4C5E-ABC0-C679BA135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50FEAA-2E92-4B60-BD28-2B47DA88E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CF4BBD-E13D-4497-84D0-3595ADA65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4AB006-9C3C-44AE-A053-D545D18BB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C681D-F9C7-4CC6-B025-5647AD2A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03B13-C440-4936-B7E7-801AD3D6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735326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5D284-1B20-4F64-9926-AD9FE03A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BE90AD-DFA2-49C7-B37D-64C5B942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7A45BB-545C-41C0-B38B-065824B7A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36ACF-1A03-41F0-AB37-21480D50D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703446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59FA9-4F77-4974-9600-BBE2F783F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7B267D-BC8F-44A6-965F-982AE02A7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FF46-2978-437D-A054-FD4B689F5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233598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73F3-DBEA-447A-89A2-6C47756FA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F906B-C68A-4382-8232-DABB65BA3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A6B4F-FEBD-4EA4-84DB-CDFFD4B2F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037DE-7D60-4A22-862F-B93ECA50C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09F14-8447-48FF-8552-24348FE30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8E3CF-7E13-4A50-A0FB-752A8875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269178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67815-2221-4540-B2F6-57443DB1C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DE6339-16EC-4FE8-A79B-8639C0F82A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D2DEF-6F03-4432-8004-E61C5E8D1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74922-4899-4C07-9CBC-A0EBC9E9E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8B868-6420-48E2-86CC-97FCB52B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2E46D-ACBA-486D-A32B-A2FA58107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605919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EF34-8C3F-418F-B9F7-426093EC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59995D-94A1-472F-A9DE-1EAC8ABBB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566F1-2015-4103-BC06-4787C227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8EB6F-7379-45D0-AD06-1FA4E72D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C36D8-50A6-4E1D-A155-7476FECB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788342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D48295-405E-4F61-A373-ED04FF8BD8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3687D0-70C7-4CD0-B4B5-C36E68B66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FA771-8DB3-467E-AA9B-219521C45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D7DBD-E73D-4516-9B71-869A87031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D251B-3189-4279-8239-08915EF44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559958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/>
          </p:cNvSpPr>
          <p:nvPr userDrawn="1"/>
        </p:nvSpPr>
        <p:spPr bwMode="auto">
          <a:xfrm>
            <a:off x="0" y="3861048"/>
            <a:ext cx="12192000" cy="2996952"/>
          </a:xfrm>
          <a:custGeom>
            <a:avLst/>
            <a:gdLst>
              <a:gd name="T0" fmla="*/ 0 w 5760"/>
              <a:gd name="T1" fmla="*/ 0 h 2240"/>
              <a:gd name="T2" fmla="*/ 0 w 5760"/>
              <a:gd name="T3" fmla="*/ 1722 h 2240"/>
              <a:gd name="T4" fmla="*/ 2720 w 5760"/>
              <a:gd name="T5" fmla="*/ 2240 h 2240"/>
              <a:gd name="T6" fmla="*/ 5760 w 5760"/>
              <a:gd name="T7" fmla="*/ 2240 h 2240"/>
              <a:gd name="T8" fmla="*/ 5760 w 5760"/>
              <a:gd name="T9" fmla="*/ 1092 h 2240"/>
              <a:gd name="T10" fmla="*/ 0 w 5760"/>
              <a:gd name="T11" fmla="*/ 0 h 2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0" h="2240">
                <a:moveTo>
                  <a:pt x="0" y="0"/>
                </a:moveTo>
                <a:lnTo>
                  <a:pt x="0" y="1722"/>
                </a:lnTo>
                <a:lnTo>
                  <a:pt x="2720" y="2240"/>
                </a:lnTo>
                <a:lnTo>
                  <a:pt x="5760" y="2240"/>
                </a:lnTo>
                <a:lnTo>
                  <a:pt x="5760" y="10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6" name="Freeform 9"/>
          <p:cNvSpPr>
            <a:spLocks/>
          </p:cNvSpPr>
          <p:nvPr userDrawn="1"/>
        </p:nvSpPr>
        <p:spPr bwMode="auto">
          <a:xfrm>
            <a:off x="0" y="1052736"/>
            <a:ext cx="12192000" cy="5805264"/>
          </a:xfrm>
          <a:custGeom>
            <a:avLst/>
            <a:gdLst>
              <a:gd name="T0" fmla="*/ 5760 w 5760"/>
              <a:gd name="T1" fmla="*/ 1358 h 3612"/>
              <a:gd name="T2" fmla="*/ 5304 w 5760"/>
              <a:gd name="T3" fmla="*/ 0 h 3612"/>
              <a:gd name="T4" fmla="*/ 5152 w 5760"/>
              <a:gd name="T5" fmla="*/ 2 h 3612"/>
              <a:gd name="T6" fmla="*/ 4848 w 5760"/>
              <a:gd name="T7" fmla="*/ 16 h 3612"/>
              <a:gd name="T8" fmla="*/ 4550 w 5760"/>
              <a:gd name="T9" fmla="*/ 46 h 3612"/>
              <a:gd name="T10" fmla="*/ 4252 w 5760"/>
              <a:gd name="T11" fmla="*/ 90 h 3612"/>
              <a:gd name="T12" fmla="*/ 3960 w 5760"/>
              <a:gd name="T13" fmla="*/ 148 h 3612"/>
              <a:gd name="T14" fmla="*/ 3672 w 5760"/>
              <a:gd name="T15" fmla="*/ 222 h 3612"/>
              <a:gd name="T16" fmla="*/ 3388 w 5760"/>
              <a:gd name="T17" fmla="*/ 308 h 3612"/>
              <a:gd name="T18" fmla="*/ 3108 w 5760"/>
              <a:gd name="T19" fmla="*/ 408 h 3612"/>
              <a:gd name="T20" fmla="*/ 2834 w 5760"/>
              <a:gd name="T21" fmla="*/ 522 h 3612"/>
              <a:gd name="T22" fmla="*/ 2566 w 5760"/>
              <a:gd name="T23" fmla="*/ 650 h 3612"/>
              <a:gd name="T24" fmla="*/ 2302 w 5760"/>
              <a:gd name="T25" fmla="*/ 790 h 3612"/>
              <a:gd name="T26" fmla="*/ 2048 w 5760"/>
              <a:gd name="T27" fmla="*/ 944 h 3612"/>
              <a:gd name="T28" fmla="*/ 1798 w 5760"/>
              <a:gd name="T29" fmla="*/ 1110 h 3612"/>
              <a:gd name="T30" fmla="*/ 1556 w 5760"/>
              <a:gd name="T31" fmla="*/ 1290 h 3612"/>
              <a:gd name="T32" fmla="*/ 1324 w 5760"/>
              <a:gd name="T33" fmla="*/ 1482 h 3612"/>
              <a:gd name="T34" fmla="*/ 1098 w 5760"/>
              <a:gd name="T35" fmla="*/ 1688 h 3612"/>
              <a:gd name="T36" fmla="*/ 988 w 5760"/>
              <a:gd name="T37" fmla="*/ 1794 h 3612"/>
              <a:gd name="T38" fmla="*/ 844 w 5760"/>
              <a:gd name="T39" fmla="*/ 1942 h 3612"/>
              <a:gd name="T40" fmla="*/ 706 w 5760"/>
              <a:gd name="T41" fmla="*/ 2094 h 3612"/>
              <a:gd name="T42" fmla="*/ 574 w 5760"/>
              <a:gd name="T43" fmla="*/ 2250 h 3612"/>
              <a:gd name="T44" fmla="*/ 448 w 5760"/>
              <a:gd name="T45" fmla="*/ 2410 h 3612"/>
              <a:gd name="T46" fmla="*/ 328 w 5760"/>
              <a:gd name="T47" fmla="*/ 2574 h 3612"/>
              <a:gd name="T48" fmla="*/ 212 w 5760"/>
              <a:gd name="T49" fmla="*/ 2740 h 3612"/>
              <a:gd name="T50" fmla="*/ 102 w 5760"/>
              <a:gd name="T51" fmla="*/ 2910 h 3612"/>
              <a:gd name="T52" fmla="*/ 0 w 5760"/>
              <a:gd name="T53" fmla="*/ 3082 h 3612"/>
              <a:gd name="T54" fmla="*/ 1266 w 5760"/>
              <a:gd name="T55" fmla="*/ 3612 h 3612"/>
              <a:gd name="T56" fmla="*/ 1340 w 5760"/>
              <a:gd name="T57" fmla="*/ 3498 h 3612"/>
              <a:gd name="T58" fmla="*/ 1496 w 5760"/>
              <a:gd name="T59" fmla="*/ 3274 h 3612"/>
              <a:gd name="T60" fmla="*/ 1668 w 5760"/>
              <a:gd name="T61" fmla="*/ 3060 h 3612"/>
              <a:gd name="T62" fmla="*/ 1852 w 5760"/>
              <a:gd name="T63" fmla="*/ 2854 h 3612"/>
              <a:gd name="T64" fmla="*/ 1948 w 5760"/>
              <a:gd name="T65" fmla="*/ 2754 h 3612"/>
              <a:gd name="T66" fmla="*/ 2120 w 5760"/>
              <a:gd name="T67" fmla="*/ 2590 h 3612"/>
              <a:gd name="T68" fmla="*/ 2300 w 5760"/>
              <a:gd name="T69" fmla="*/ 2436 h 3612"/>
              <a:gd name="T70" fmla="*/ 2484 w 5760"/>
              <a:gd name="T71" fmla="*/ 2290 h 3612"/>
              <a:gd name="T72" fmla="*/ 2674 w 5760"/>
              <a:gd name="T73" fmla="*/ 2156 h 3612"/>
              <a:gd name="T74" fmla="*/ 2870 w 5760"/>
              <a:gd name="T75" fmla="*/ 2032 h 3612"/>
              <a:gd name="T76" fmla="*/ 3072 w 5760"/>
              <a:gd name="T77" fmla="*/ 1916 h 3612"/>
              <a:gd name="T78" fmla="*/ 3278 w 5760"/>
              <a:gd name="T79" fmla="*/ 1812 h 3612"/>
              <a:gd name="T80" fmla="*/ 3490 w 5760"/>
              <a:gd name="T81" fmla="*/ 1718 h 3612"/>
              <a:gd name="T82" fmla="*/ 3704 w 5760"/>
              <a:gd name="T83" fmla="*/ 1634 h 3612"/>
              <a:gd name="T84" fmla="*/ 3924 w 5760"/>
              <a:gd name="T85" fmla="*/ 1562 h 3612"/>
              <a:gd name="T86" fmla="*/ 4146 w 5760"/>
              <a:gd name="T87" fmla="*/ 1500 h 3612"/>
              <a:gd name="T88" fmla="*/ 4372 w 5760"/>
              <a:gd name="T89" fmla="*/ 1450 h 3612"/>
              <a:gd name="T90" fmla="*/ 4602 w 5760"/>
              <a:gd name="T91" fmla="*/ 1410 h 3612"/>
              <a:gd name="T92" fmla="*/ 4834 w 5760"/>
              <a:gd name="T93" fmla="*/ 1380 h 3612"/>
              <a:gd name="T94" fmla="*/ 5068 w 5760"/>
              <a:gd name="T95" fmla="*/ 1364 h 3612"/>
              <a:gd name="T96" fmla="*/ 5304 w 5760"/>
              <a:gd name="T97" fmla="*/ 1358 h 3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760" h="3612">
                <a:moveTo>
                  <a:pt x="5304" y="1358"/>
                </a:moveTo>
                <a:lnTo>
                  <a:pt x="5760" y="1358"/>
                </a:lnTo>
                <a:lnTo>
                  <a:pt x="5760" y="0"/>
                </a:lnTo>
                <a:lnTo>
                  <a:pt x="5304" y="0"/>
                </a:lnTo>
                <a:lnTo>
                  <a:pt x="5304" y="0"/>
                </a:lnTo>
                <a:lnTo>
                  <a:pt x="5152" y="2"/>
                </a:lnTo>
                <a:lnTo>
                  <a:pt x="5000" y="8"/>
                </a:lnTo>
                <a:lnTo>
                  <a:pt x="4848" y="16"/>
                </a:lnTo>
                <a:lnTo>
                  <a:pt x="4698" y="30"/>
                </a:lnTo>
                <a:lnTo>
                  <a:pt x="4550" y="46"/>
                </a:lnTo>
                <a:lnTo>
                  <a:pt x="4400" y="66"/>
                </a:lnTo>
                <a:lnTo>
                  <a:pt x="4252" y="90"/>
                </a:lnTo>
                <a:lnTo>
                  <a:pt x="4106" y="118"/>
                </a:lnTo>
                <a:lnTo>
                  <a:pt x="3960" y="148"/>
                </a:lnTo>
                <a:lnTo>
                  <a:pt x="3816" y="184"/>
                </a:lnTo>
                <a:lnTo>
                  <a:pt x="3672" y="222"/>
                </a:lnTo>
                <a:lnTo>
                  <a:pt x="3528" y="262"/>
                </a:lnTo>
                <a:lnTo>
                  <a:pt x="3388" y="308"/>
                </a:lnTo>
                <a:lnTo>
                  <a:pt x="3246" y="356"/>
                </a:lnTo>
                <a:lnTo>
                  <a:pt x="3108" y="408"/>
                </a:lnTo>
                <a:lnTo>
                  <a:pt x="2970" y="464"/>
                </a:lnTo>
                <a:lnTo>
                  <a:pt x="2834" y="522"/>
                </a:lnTo>
                <a:lnTo>
                  <a:pt x="2698" y="584"/>
                </a:lnTo>
                <a:lnTo>
                  <a:pt x="2566" y="650"/>
                </a:lnTo>
                <a:lnTo>
                  <a:pt x="2434" y="718"/>
                </a:lnTo>
                <a:lnTo>
                  <a:pt x="2302" y="790"/>
                </a:lnTo>
                <a:lnTo>
                  <a:pt x="2174" y="866"/>
                </a:lnTo>
                <a:lnTo>
                  <a:pt x="2048" y="944"/>
                </a:lnTo>
                <a:lnTo>
                  <a:pt x="1922" y="1026"/>
                </a:lnTo>
                <a:lnTo>
                  <a:pt x="1798" y="1110"/>
                </a:lnTo>
                <a:lnTo>
                  <a:pt x="1676" y="1200"/>
                </a:lnTo>
                <a:lnTo>
                  <a:pt x="1556" y="1290"/>
                </a:lnTo>
                <a:lnTo>
                  <a:pt x="1440" y="1386"/>
                </a:lnTo>
                <a:lnTo>
                  <a:pt x="1324" y="1482"/>
                </a:lnTo>
                <a:lnTo>
                  <a:pt x="1210" y="1584"/>
                </a:lnTo>
                <a:lnTo>
                  <a:pt x="1098" y="1688"/>
                </a:lnTo>
                <a:lnTo>
                  <a:pt x="988" y="1794"/>
                </a:lnTo>
                <a:lnTo>
                  <a:pt x="988" y="1794"/>
                </a:lnTo>
                <a:lnTo>
                  <a:pt x="916" y="1868"/>
                </a:lnTo>
                <a:lnTo>
                  <a:pt x="844" y="1942"/>
                </a:lnTo>
                <a:lnTo>
                  <a:pt x="774" y="2018"/>
                </a:lnTo>
                <a:lnTo>
                  <a:pt x="706" y="2094"/>
                </a:lnTo>
                <a:lnTo>
                  <a:pt x="640" y="2172"/>
                </a:lnTo>
                <a:lnTo>
                  <a:pt x="574" y="2250"/>
                </a:lnTo>
                <a:lnTo>
                  <a:pt x="510" y="2330"/>
                </a:lnTo>
                <a:lnTo>
                  <a:pt x="448" y="2410"/>
                </a:lnTo>
                <a:lnTo>
                  <a:pt x="386" y="2492"/>
                </a:lnTo>
                <a:lnTo>
                  <a:pt x="328" y="2574"/>
                </a:lnTo>
                <a:lnTo>
                  <a:pt x="268" y="2656"/>
                </a:lnTo>
                <a:lnTo>
                  <a:pt x="212" y="2740"/>
                </a:lnTo>
                <a:lnTo>
                  <a:pt x="156" y="2824"/>
                </a:lnTo>
                <a:lnTo>
                  <a:pt x="102" y="2910"/>
                </a:lnTo>
                <a:lnTo>
                  <a:pt x="50" y="2996"/>
                </a:lnTo>
                <a:lnTo>
                  <a:pt x="0" y="3082"/>
                </a:lnTo>
                <a:lnTo>
                  <a:pt x="0" y="3612"/>
                </a:lnTo>
                <a:lnTo>
                  <a:pt x="1266" y="3612"/>
                </a:lnTo>
                <a:lnTo>
                  <a:pt x="1266" y="3612"/>
                </a:lnTo>
                <a:lnTo>
                  <a:pt x="1340" y="3498"/>
                </a:lnTo>
                <a:lnTo>
                  <a:pt x="1416" y="3386"/>
                </a:lnTo>
                <a:lnTo>
                  <a:pt x="1496" y="3274"/>
                </a:lnTo>
                <a:lnTo>
                  <a:pt x="1580" y="3166"/>
                </a:lnTo>
                <a:lnTo>
                  <a:pt x="1668" y="3060"/>
                </a:lnTo>
                <a:lnTo>
                  <a:pt x="1758" y="2956"/>
                </a:lnTo>
                <a:lnTo>
                  <a:pt x="1852" y="2854"/>
                </a:lnTo>
                <a:lnTo>
                  <a:pt x="1948" y="2754"/>
                </a:lnTo>
                <a:lnTo>
                  <a:pt x="1948" y="2754"/>
                </a:lnTo>
                <a:lnTo>
                  <a:pt x="2034" y="2672"/>
                </a:lnTo>
                <a:lnTo>
                  <a:pt x="2120" y="2590"/>
                </a:lnTo>
                <a:lnTo>
                  <a:pt x="2208" y="2512"/>
                </a:lnTo>
                <a:lnTo>
                  <a:pt x="2300" y="2436"/>
                </a:lnTo>
                <a:lnTo>
                  <a:pt x="2390" y="2362"/>
                </a:lnTo>
                <a:lnTo>
                  <a:pt x="2484" y="2290"/>
                </a:lnTo>
                <a:lnTo>
                  <a:pt x="2578" y="2222"/>
                </a:lnTo>
                <a:lnTo>
                  <a:pt x="2674" y="2156"/>
                </a:lnTo>
                <a:lnTo>
                  <a:pt x="2772" y="2092"/>
                </a:lnTo>
                <a:lnTo>
                  <a:pt x="2870" y="2032"/>
                </a:lnTo>
                <a:lnTo>
                  <a:pt x="2972" y="1972"/>
                </a:lnTo>
                <a:lnTo>
                  <a:pt x="3072" y="1916"/>
                </a:lnTo>
                <a:lnTo>
                  <a:pt x="3176" y="1864"/>
                </a:lnTo>
                <a:lnTo>
                  <a:pt x="3278" y="1812"/>
                </a:lnTo>
                <a:lnTo>
                  <a:pt x="3384" y="1764"/>
                </a:lnTo>
                <a:lnTo>
                  <a:pt x="3490" y="1718"/>
                </a:lnTo>
                <a:lnTo>
                  <a:pt x="3596" y="1676"/>
                </a:lnTo>
                <a:lnTo>
                  <a:pt x="3704" y="1634"/>
                </a:lnTo>
                <a:lnTo>
                  <a:pt x="3814" y="1598"/>
                </a:lnTo>
                <a:lnTo>
                  <a:pt x="3924" y="1562"/>
                </a:lnTo>
                <a:lnTo>
                  <a:pt x="4036" y="1530"/>
                </a:lnTo>
                <a:lnTo>
                  <a:pt x="4146" y="1500"/>
                </a:lnTo>
                <a:lnTo>
                  <a:pt x="4260" y="1474"/>
                </a:lnTo>
                <a:lnTo>
                  <a:pt x="4372" y="1450"/>
                </a:lnTo>
                <a:lnTo>
                  <a:pt x="4488" y="1428"/>
                </a:lnTo>
                <a:lnTo>
                  <a:pt x="4602" y="1410"/>
                </a:lnTo>
                <a:lnTo>
                  <a:pt x="4718" y="1394"/>
                </a:lnTo>
                <a:lnTo>
                  <a:pt x="4834" y="1380"/>
                </a:lnTo>
                <a:lnTo>
                  <a:pt x="4950" y="1370"/>
                </a:lnTo>
                <a:lnTo>
                  <a:pt x="5068" y="1364"/>
                </a:lnTo>
                <a:lnTo>
                  <a:pt x="5186" y="1360"/>
                </a:lnTo>
                <a:lnTo>
                  <a:pt x="5304" y="13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D220-3997-4F2A-A38A-DCC29DE634F4}" type="datetime1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A81BF-117B-485E-8558-CBCF8704814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76000" y="381204"/>
            <a:ext cx="11040000" cy="1072601"/>
          </a:xfrm>
        </p:spPr>
        <p:txBody>
          <a:bodyPr/>
          <a:lstStyle>
            <a:lvl1pPr>
              <a:lnSpc>
                <a:spcPct val="85000"/>
              </a:lnSpc>
              <a:defRPr sz="8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4EC9B3-B0C8-3FDC-15C9-6F4DB87EFC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05" y="6528519"/>
            <a:ext cx="335419" cy="15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3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3376DC-A2F8-4E28-A408-863BCDF01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203FE5-73D9-4129-807C-741FF41B0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BC234-BA2D-45F8-B2EC-FA00316855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0A373-7862-408A-B257-C2C502061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73D84-928F-4CF4-8F48-E8201BEF5E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31322F-346C-4E4D-9C38-03207854238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66" y="6105525"/>
            <a:ext cx="1392046" cy="61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2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adf.co.uk/newintro/" TargetMode="External"/><Relationship Id="rId3" Type="http://schemas.openxmlformats.org/officeDocument/2006/relationships/hyperlink" Target="https://www.linkedin.com/in/mamood-ahmad-6ab23b179/" TargetMode="External"/><Relationship Id="rId7" Type="http://schemas.openxmlformats.org/officeDocument/2006/relationships/hyperlink" Target="https://www.tadf.uk/courses/newintro" TargetMode="External"/><Relationship Id="rId2" Type="http://schemas.openxmlformats.org/officeDocument/2006/relationships/hyperlink" Target="mailto:ma@tadf.co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adf.co.uk/" TargetMode="External"/><Relationship Id="rId5" Type="http://schemas.openxmlformats.org/officeDocument/2006/relationships/hyperlink" Target="https://tadf.co.uk/train-the-trainer-on-demand-learning-plan/" TargetMode="External"/><Relationship Id="rId4" Type="http://schemas.openxmlformats.org/officeDocument/2006/relationships/hyperlink" Target="https://creativecommons.org/licenses/by-nd/4.0/" TargetMode="External"/><Relationship Id="rId9" Type="http://schemas.openxmlformats.org/officeDocument/2006/relationships/hyperlink" Target="mailto:newintro@tadf.co.uk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newintro@tadf.co.uk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adf.co.uk/newintro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adf.uk/courses/newintro" TargetMode="External"/><Relationship Id="rId4" Type="http://schemas.openxmlformats.org/officeDocument/2006/relationships/hyperlink" Target="https://www.linkedin.com/in/mamood-ahmad-6ab23b179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adf.co.uk/newintro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d/4.0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dprh.org.uk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d/4.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0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d/4.0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43EF-0DC6-E85F-6A97-B0ECA852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 and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510A5-E4A6-E82F-FC5F-400ED7672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94029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© 2026 mamood </a:t>
            </a:r>
            <a:r>
              <a:rPr lang="en-GB" dirty="0" err="1"/>
              <a:t>ahmad</a:t>
            </a:r>
            <a:r>
              <a:rPr lang="en-GB" dirty="0"/>
              <a:t> | </a:t>
            </a:r>
            <a:r>
              <a:rPr lang="en-GB" dirty="0">
                <a:hlinkClick r:id="rId2"/>
              </a:rPr>
              <a:t>ma@tadf.co.uk</a:t>
            </a:r>
            <a:r>
              <a:rPr lang="en-GB" dirty="0"/>
              <a:t> | tadf.co.uk | </a:t>
            </a:r>
            <a:r>
              <a:rPr lang="en-GB" dirty="0">
                <a:hlinkClick r:id="rId3"/>
              </a:rPr>
              <a:t>Mamood Ahmad | LinkedIn</a:t>
            </a:r>
            <a:endParaRPr lang="en-GB" dirty="0"/>
          </a:p>
          <a:p>
            <a:r>
              <a:rPr lang="en-GB" dirty="0">
                <a:solidFill>
                  <a:prstClr val="black"/>
                </a:solidFill>
              </a:rPr>
              <a:t>Permission granted to share and use unmodified with attribution (any or all slides and images). This includes use of material for training others / students.</a:t>
            </a:r>
          </a:p>
          <a:p>
            <a:pPr lvl="1"/>
            <a:r>
              <a:rPr lang="en-GB" dirty="0">
                <a:solidFill>
                  <a:prstClr val="black"/>
                </a:solidFill>
              </a:rPr>
              <a:t>Images</a:t>
            </a:r>
            <a:r>
              <a:rPr lang="en-GB" dirty="0">
                <a:solidFill>
                  <a:srgbClr val="000000"/>
                </a:solidFill>
                <a:latin typeface="Source Sans Pro" panose="020B0503030403020204" pitchFamily="34" charset="0"/>
              </a:rPr>
              <a:t> © 2025 by Mamood Ahmad licensed under CC BY-ND 4.0. To view a copy of this license, visit </a:t>
            </a:r>
            <a:r>
              <a:rPr lang="en-GB" dirty="0">
                <a:solidFill>
                  <a:srgbClr val="000000"/>
                </a:solidFill>
                <a:latin typeface="Source Sans Pro" panose="020B0503030403020204" pitchFamily="34" charset="0"/>
                <a:hlinkClick r:id="rId4"/>
              </a:rPr>
              <a:t>https://creativecommons.org/licenses/by-nd/4.0/</a:t>
            </a:r>
            <a:endParaRPr lang="en-GB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lvl="1"/>
            <a:r>
              <a:rPr lang="en-GB" dirty="0">
                <a:solidFill>
                  <a:prstClr val="black"/>
                </a:solidFill>
              </a:rPr>
              <a:t>Please include license on all images</a:t>
            </a:r>
          </a:p>
          <a:p>
            <a:r>
              <a:rPr lang="en-GB" sz="3300" b="1" dirty="0">
                <a:highlight>
                  <a:srgbClr val="FFFF00"/>
                </a:highlight>
              </a:rPr>
              <a:t>Access the </a:t>
            </a:r>
            <a:r>
              <a:rPr lang="en-GB" dirty="0">
                <a:highlight>
                  <a:srgbClr val="FFFF00"/>
                </a:highlight>
                <a:hlinkClick r:id="rId5"/>
              </a:rPr>
              <a:t>Train-the-Trainer On-Demand Learning Plan</a:t>
            </a:r>
            <a:endParaRPr lang="en-GB" dirty="0">
              <a:highlight>
                <a:srgbClr val="FFFF00"/>
              </a:highlight>
            </a:endParaRPr>
          </a:p>
          <a:p>
            <a:r>
              <a:rPr lang="en-GB" sz="3300" b="1" dirty="0">
                <a:highlight>
                  <a:srgbClr val="FFFF00"/>
                </a:highlight>
              </a:rPr>
              <a:t>Access to resources, images, slides, and video lessons and for tutoring: </a:t>
            </a:r>
            <a:r>
              <a:rPr lang="en-GB" sz="3300" b="1" dirty="0">
                <a:highlight>
                  <a:srgbClr val="FFFF00"/>
                </a:highlight>
                <a:hlinkClick r:id="rId6"/>
              </a:rPr>
              <a:t>https://www.tadf.co.uk</a:t>
            </a:r>
            <a:r>
              <a:rPr lang="en-GB" sz="3300" b="1" dirty="0">
                <a:highlight>
                  <a:srgbClr val="FFFF00"/>
                </a:highlight>
              </a:rPr>
              <a:t> under “Whole solution resources” or </a:t>
            </a:r>
            <a:r>
              <a:rPr lang="en-GB" sz="3300" b="1" dirty="0" err="1">
                <a:highlight>
                  <a:srgbClr val="FFFF00"/>
                </a:highlight>
              </a:rPr>
              <a:t>elearning</a:t>
            </a:r>
            <a:r>
              <a:rPr lang="en-GB" sz="3300" b="1" dirty="0">
                <a:highlight>
                  <a:srgbClr val="FFFF00"/>
                </a:highlight>
              </a:rPr>
              <a:t> </a:t>
            </a:r>
            <a:r>
              <a:rPr lang="en-GB" sz="3300" b="1" dirty="0">
                <a:highlight>
                  <a:srgbClr val="FFFF00"/>
                </a:highlight>
                <a:hlinkClick r:id="rId7"/>
              </a:rPr>
              <a:t>https://www.tadf.uk/courses/newintro</a:t>
            </a:r>
            <a:r>
              <a:rPr lang="en-GB" sz="3300" b="1" dirty="0">
                <a:highlight>
                  <a:srgbClr val="FFFF00"/>
                </a:highlight>
              </a:rPr>
              <a:t> </a:t>
            </a:r>
          </a:p>
          <a:p>
            <a:pPr lvl="1"/>
            <a:r>
              <a:rPr lang="en-GB" sz="3200" b="1" dirty="0">
                <a:solidFill>
                  <a:prstClr val="black"/>
                </a:solidFill>
                <a:highlight>
                  <a:srgbClr val="FFFF00"/>
                </a:highlight>
              </a:rPr>
              <a:t>Document Embedding Context, Diversity and EDI into training [ NOW Available ] : Guidance for provision, design and delivery of training now available</a:t>
            </a:r>
            <a:endParaRPr lang="en-GB" sz="3200" b="1" dirty="0">
              <a:highlight>
                <a:srgbClr val="FFFF00"/>
              </a:highlight>
            </a:endParaRPr>
          </a:p>
          <a:p>
            <a:r>
              <a:rPr lang="en-GB" dirty="0"/>
              <a:t>Book with 20% OFF: </a:t>
            </a:r>
            <a:r>
              <a:rPr lang="en-GB" dirty="0">
                <a:hlinkClick r:id="rId8"/>
              </a:rPr>
              <a:t>A New Introduction to Counselling and Psychotherapy</a:t>
            </a:r>
            <a:r>
              <a:rPr lang="en-GB" dirty="0"/>
              <a:t> [ Routledge ]</a:t>
            </a:r>
          </a:p>
          <a:p>
            <a:r>
              <a:rPr lang="en-GB" dirty="0">
                <a:solidFill>
                  <a:prstClr val="black"/>
                </a:solidFill>
              </a:rPr>
              <a:t>For support, CPD requests, feedback, different formats or adaptations email (including for CPD, speaking and curriculum change consultancy) </a:t>
            </a:r>
            <a:r>
              <a:rPr lang="en-GB" dirty="0">
                <a:solidFill>
                  <a:prstClr val="black"/>
                </a:solidFill>
                <a:hlinkClick r:id="rId9"/>
              </a:rPr>
              <a:t>newintro@tadf.co.uk</a:t>
            </a:r>
            <a:endParaRPr lang="en-GB" dirty="0">
              <a:solidFill>
                <a:prstClr val="black"/>
              </a:solidFill>
            </a:endParaRPr>
          </a:p>
          <a:p>
            <a:r>
              <a:rPr lang="en-GB" dirty="0" err="1"/>
              <a:t>Linkedin</a:t>
            </a:r>
            <a:r>
              <a:rPr lang="en-GB" dirty="0"/>
              <a:t>: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812790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242A6-E907-A67E-B55D-377CC0F4E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Please Advocate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A7604-FD93-60BB-4170-31A8E4B2D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If you are using the solution, please email </a:t>
            </a:r>
            <a:r>
              <a:rPr lang="en-GB" dirty="0">
                <a:hlinkClick r:id="rId2"/>
              </a:rPr>
              <a:t>newintro@tadf.co.uk</a:t>
            </a:r>
            <a:r>
              <a:rPr lang="en-GB" dirty="0"/>
              <a:t> to let us know as it help gauge take up and build community. Also, feedback or requests for change are welcome.</a:t>
            </a:r>
          </a:p>
          <a:p>
            <a:r>
              <a:rPr lang="en-GB" dirty="0"/>
              <a:t>Please let others especially training providers, tutors, and supervisors know about the solution to a whole embedded approach to curriculum and practice (as required by </a:t>
            </a:r>
            <a:r>
              <a:rPr lang="en-GB" dirty="0" err="1"/>
              <a:t>SCoPEd</a:t>
            </a:r>
            <a:r>
              <a:rPr lang="en-GB" dirty="0"/>
              <a:t>)</a:t>
            </a:r>
          </a:p>
          <a:p>
            <a:r>
              <a:rPr lang="en-GB" dirty="0"/>
              <a:t>Please post on social media and share with contacts in organisations and standards bodies</a:t>
            </a:r>
          </a:p>
          <a:p>
            <a:r>
              <a:rPr lang="en-GB" dirty="0"/>
              <a:t>Tutors consider adding resources and book on reading lists. </a:t>
            </a:r>
          </a:p>
          <a:p>
            <a:pPr lvl="1"/>
            <a:r>
              <a:rPr lang="en-GB" dirty="0"/>
              <a:t>Not only does this advocate but it also helps sustain years of free labour that has gone into the work.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5569512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DE9B4-31E1-5711-90D9-F8C2C4836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9BF3A7-0067-CD34-8A31-F60DF1C83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013" y="270013"/>
            <a:ext cx="6317974" cy="63179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9D246E-2883-DC1B-4090-89EA2D99130C}"/>
              </a:ext>
            </a:extLst>
          </p:cNvPr>
          <p:cNvSpPr txBox="1"/>
          <p:nvPr/>
        </p:nvSpPr>
        <p:spPr>
          <a:xfrm>
            <a:off x="641023" y="5941656"/>
            <a:ext cx="2201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20% off codes go to </a:t>
            </a:r>
            <a:r>
              <a:rPr lang="en-GB" dirty="0">
                <a:hlinkClick r:id="rId3"/>
              </a:rPr>
              <a:t>tadf.co.uk/</a:t>
            </a:r>
            <a:r>
              <a:rPr lang="en-GB" dirty="0" err="1">
                <a:hlinkClick r:id="rId3"/>
              </a:rPr>
              <a:t>newintro</a:t>
            </a:r>
            <a:r>
              <a:rPr lang="en-GB" dirty="0">
                <a:hlinkClick r:id="rId3"/>
              </a:rPr>
              <a:t>/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6EF97-B8E1-BBFC-15CB-5FD502E76C33}"/>
              </a:ext>
            </a:extLst>
          </p:cNvPr>
          <p:cNvSpPr txBox="1"/>
          <p:nvPr/>
        </p:nvSpPr>
        <p:spPr>
          <a:xfrm>
            <a:off x="641023" y="270013"/>
            <a:ext cx="21074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WHOLE EMBEDDED CURRICULUM IN A BOOK</a:t>
            </a:r>
          </a:p>
        </p:txBody>
      </p:sp>
    </p:spTree>
    <p:extLst>
      <p:ext uri="{BB962C8B-B14F-4D97-AF65-F5344CB8AC3E}">
        <p14:creationId xmlns:p14="http://schemas.microsoft.com/office/powerpoint/2010/main" val="3577634677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1EEDE-B62C-F5A6-B015-B016BD946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bstract acrylic painting emotions - art stock illustrations">
            <a:extLst>
              <a:ext uri="{FF2B5EF4-FFF2-40B4-BE49-F238E27FC236}">
                <a16:creationId xmlns:a16="http://schemas.microsoft.com/office/drawing/2014/main" id="{70FA0967-163A-18FF-4703-ECBBAAF76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0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EAC82E-5F83-7489-27B7-96DCCC1BCB20}"/>
              </a:ext>
            </a:extLst>
          </p:cNvPr>
          <p:cNvSpPr txBox="1"/>
          <p:nvPr/>
        </p:nvSpPr>
        <p:spPr>
          <a:xfrm>
            <a:off x="1161003" y="753626"/>
            <a:ext cx="9990906" cy="50477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WELCOME</a:t>
            </a:r>
          </a:p>
          <a:p>
            <a:pPr>
              <a:lnSpc>
                <a:spcPct val="115000"/>
              </a:lnSpc>
              <a:spcAft>
                <a:spcPts val="800"/>
              </a:spcAft>
              <a:defRPr/>
            </a:pPr>
            <a:r>
              <a:rPr lang="en-GB" sz="2800" b="1" dirty="0"/>
              <a:t>How to Embed Context, Diversity, and EDI in Relationship 2.0 Curriculum &amp; Practice </a:t>
            </a:r>
            <a:endParaRPr kumimoji="0" lang="en-GB" sz="2800" b="1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defRPr/>
            </a:pPr>
            <a:r>
              <a:rPr kumimoji="0" lang="en-GB" sz="1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Mamood Ahmad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14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#TADF</a:t>
            </a:r>
          </a:p>
          <a:p>
            <a:r>
              <a:rPr lang="en-GB" sz="1400" dirty="0"/>
              <a:t>tadf.co.uk  </a:t>
            </a:r>
          </a:p>
          <a:p>
            <a:r>
              <a:rPr lang="en-GB" sz="1400" dirty="0" err="1"/>
              <a:t>Linkedin</a:t>
            </a:r>
            <a:r>
              <a:rPr lang="en-GB" sz="1400" dirty="0"/>
              <a:t>: </a:t>
            </a:r>
            <a:r>
              <a:rPr lang="en-GB" sz="1400" dirty="0">
                <a:hlinkClick r:id="rId4"/>
              </a:rPr>
              <a:t>Mamood Ahmad | LinkedIn</a:t>
            </a:r>
            <a:endParaRPr lang="en-GB" sz="1400" dirty="0"/>
          </a:p>
          <a:p>
            <a:r>
              <a:rPr lang="en-GB" sz="1400" dirty="0"/>
              <a:t>FREE Access to all resources, images, video lessons, community &amp; slides: </a:t>
            </a:r>
            <a:r>
              <a:rPr lang="en-GB" sz="1400" dirty="0">
                <a:hlinkClick r:id="rId5"/>
              </a:rPr>
              <a:t>https://www.tadf.uk/courses/newintro</a:t>
            </a:r>
            <a:endParaRPr lang="en-GB" sz="1400" dirty="0"/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14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curriculum support, CPD, speaking and tutoring requests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14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email: newintro@tadf.co.uk</a:t>
            </a:r>
            <a:endParaRPr kumimoji="0" lang="en-GB" sz="1800" b="1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41492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50384-BC3E-64ED-B6A4-8FE2A1671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7E7D6-738A-6B47-A53D-5BB30B87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GB" dirty="0"/>
              <a:t>The Wholeness Solution</a:t>
            </a:r>
            <a:br>
              <a:rPr lang="en-GB" sz="2400" i="1" dirty="0"/>
            </a:br>
            <a:r>
              <a:rPr lang="en-GB" sz="2400" i="1" dirty="0"/>
              <a:t>In 5-Easy Steps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1BF178-EB95-E506-D10B-B97A37126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133" y="1690688"/>
            <a:ext cx="8671678" cy="48561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B288BB-C299-3D81-B666-E7BF16E49575}"/>
              </a:ext>
            </a:extLst>
          </p:cNvPr>
          <p:cNvSpPr txBox="1"/>
          <p:nvPr/>
        </p:nvSpPr>
        <p:spPr>
          <a:xfrm>
            <a:off x="6344238" y="3016251"/>
            <a:ext cx="2705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Wholeness Solution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E912EA-72FA-D88B-B51B-4F45F3613341}"/>
              </a:ext>
            </a:extLst>
          </p:cNvPr>
          <p:cNvCxnSpPr>
            <a:cxnSpLocks/>
          </p:cNvCxnSpPr>
          <p:nvPr/>
        </p:nvCxnSpPr>
        <p:spPr>
          <a:xfrm>
            <a:off x="7588577" y="3385583"/>
            <a:ext cx="0" cy="12712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2DFF088-1CB2-4CBE-F5C9-A4C331951193}"/>
              </a:ext>
            </a:extLst>
          </p:cNvPr>
          <p:cNvSpPr txBox="1"/>
          <p:nvPr/>
        </p:nvSpPr>
        <p:spPr>
          <a:xfrm>
            <a:off x="8330151" y="3651880"/>
            <a:ext cx="2067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Collective growth &amp; repair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A92E89F-227C-C6DA-9C1F-1839BC909B07}"/>
              </a:ext>
            </a:extLst>
          </p:cNvPr>
          <p:cNvCxnSpPr>
            <a:cxnSpLocks/>
          </p:cNvCxnSpPr>
          <p:nvPr/>
        </p:nvCxnSpPr>
        <p:spPr>
          <a:xfrm flipH="1">
            <a:off x="7673419" y="4021212"/>
            <a:ext cx="1582131" cy="1325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EFC24BE-83E8-93D5-BAF8-95105D135169}"/>
              </a:ext>
            </a:extLst>
          </p:cNvPr>
          <p:cNvSpPr txBox="1"/>
          <p:nvPr/>
        </p:nvSpPr>
        <p:spPr>
          <a:xfrm>
            <a:off x="6262539" y="3975045"/>
            <a:ext cx="1850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Professional culture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E750E37-1B7F-EFAB-9AD5-8CB0ECD92D5D}"/>
              </a:ext>
            </a:extLst>
          </p:cNvPr>
          <p:cNvSpPr txBox="1"/>
          <p:nvPr/>
        </p:nvSpPr>
        <p:spPr>
          <a:xfrm>
            <a:off x="2290718" y="3062417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 change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 and planet health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656C580-2ACA-C4EA-E455-6593E59E3AC9}"/>
              </a:ext>
            </a:extLst>
          </p:cNvPr>
          <p:cNvSpPr txBox="1"/>
          <p:nvPr/>
        </p:nvSpPr>
        <p:spPr>
          <a:xfrm>
            <a:off x="5120324" y="4623618"/>
            <a:ext cx="185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Access/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ibility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9EDD05C-5715-1E2C-4330-624ACDF82A1E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6045722" y="4992950"/>
            <a:ext cx="485483" cy="174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73D86B4-8A92-24DD-D3CD-FD1DE75F6112}"/>
              </a:ext>
            </a:extLst>
          </p:cNvPr>
          <p:cNvCxnSpPr>
            <a:cxnSpLocks/>
          </p:cNvCxnSpPr>
          <p:nvPr/>
        </p:nvCxnSpPr>
        <p:spPr>
          <a:xfrm>
            <a:off x="6968762" y="4569660"/>
            <a:ext cx="2358" cy="59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F8C3B89-F8B1-AD5C-EA16-63C19682ECF5}"/>
              </a:ext>
            </a:extLst>
          </p:cNvPr>
          <p:cNvCxnSpPr>
            <a:cxnSpLocks/>
          </p:cNvCxnSpPr>
          <p:nvPr/>
        </p:nvCxnSpPr>
        <p:spPr>
          <a:xfrm>
            <a:off x="3130896" y="3651880"/>
            <a:ext cx="2358" cy="59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C731AEED-AF8B-2318-C50B-16E9319AB7C6}"/>
              </a:ext>
            </a:extLst>
          </p:cNvPr>
          <p:cNvCxnSpPr>
            <a:cxnSpLocks/>
          </p:cNvCxnSpPr>
          <p:nvPr/>
        </p:nvCxnSpPr>
        <p:spPr>
          <a:xfrm>
            <a:off x="3130896" y="4249532"/>
            <a:ext cx="2660304" cy="1263372"/>
          </a:xfrm>
          <a:prstGeom prst="curvedConnector3">
            <a:avLst/>
          </a:prstGeom>
          <a:ln>
            <a:prstDash val="lgDashDotDot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F81F412-C68D-E984-CEC7-1E9E3CEF7C0D}"/>
              </a:ext>
            </a:extLst>
          </p:cNvPr>
          <p:cNvSpPr txBox="1"/>
          <p:nvPr/>
        </p:nvSpPr>
        <p:spPr>
          <a:xfrm>
            <a:off x="4291554" y="5116768"/>
            <a:ext cx="1850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Professional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C985DC-ECB5-5314-22D3-B9A0F635FBF5}"/>
              </a:ext>
            </a:extLst>
          </p:cNvPr>
          <p:cNvSpPr txBox="1"/>
          <p:nvPr/>
        </p:nvSpPr>
        <p:spPr>
          <a:xfrm>
            <a:off x="8637600" y="5147545"/>
            <a:ext cx="1564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Compliance (</a:t>
            </a:r>
            <a:r>
              <a:rPr kumimoji="0" lang="en-GB" sz="1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SCoPED</a:t>
            </a: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22893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21" grpId="0"/>
      <p:bldP spid="25" grpId="0"/>
      <p:bldP spid="26" grpId="0"/>
      <p:bldP spid="9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6E05D-8379-B04F-4B84-44549CD25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2C84435-E3A9-0D20-C31A-E77E2F2BBF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5280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957888B-285F-AAD7-F009-80BF60D87B27}"/>
              </a:ext>
            </a:extLst>
          </p:cNvPr>
          <p:cNvSpPr txBox="1"/>
          <p:nvPr/>
        </p:nvSpPr>
        <p:spPr>
          <a:xfrm>
            <a:off x="9311780" y="2828835"/>
            <a:ext cx="1082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/>
              <a:t>ADD </a:t>
            </a:r>
          </a:p>
          <a:p>
            <a:r>
              <a:rPr lang="en-GB" sz="2400" b="1" i="1" dirty="0"/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3451483351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B0160-AABA-FF00-74FE-8E093DCB3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C1B03B-0472-0D85-3B01-5317CEFAE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013" y="270013"/>
            <a:ext cx="6317974" cy="63179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890B8A-D2CA-ED07-CD01-F46490DD5E42}"/>
              </a:ext>
            </a:extLst>
          </p:cNvPr>
          <p:cNvSpPr txBox="1"/>
          <p:nvPr/>
        </p:nvSpPr>
        <p:spPr>
          <a:xfrm>
            <a:off x="641023" y="5941656"/>
            <a:ext cx="2201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20% off codes go to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tadf.co.uk/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newintro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/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83BE1F-F328-8F75-A1AE-49DB72770BE1}"/>
              </a:ext>
            </a:extLst>
          </p:cNvPr>
          <p:cNvSpPr txBox="1"/>
          <p:nvPr/>
        </p:nvSpPr>
        <p:spPr>
          <a:xfrm>
            <a:off x="641023" y="270013"/>
            <a:ext cx="21074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WHOLE EMBEDDED CURRICULUM IN A BOOK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prstClr val="black"/>
                </a:solidFill>
                <a:latin typeface="Calibri" panose="020F0502020204030204"/>
              </a:rPr>
              <a:t>+ ONLINE RESOURCES &amp; LESSONS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3979280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58D08-8A45-32C9-1703-29652D24F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19AE1-2089-B134-9B7D-413A78167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Current Landscape (As-is)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2E1F0D-721E-FBD2-CFB7-B311A038F669}"/>
              </a:ext>
            </a:extLst>
          </p:cNvPr>
          <p:cNvSpPr/>
          <p:nvPr/>
        </p:nvSpPr>
        <p:spPr>
          <a:xfrm>
            <a:off x="6307825" y="1798819"/>
            <a:ext cx="247313" cy="32107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F356324-3854-D08E-74F3-1EE18DE6E5CB}"/>
              </a:ext>
            </a:extLst>
          </p:cNvPr>
          <p:cNvSpPr/>
          <p:nvPr/>
        </p:nvSpPr>
        <p:spPr>
          <a:xfrm>
            <a:off x="7734619" y="2679910"/>
            <a:ext cx="1759713" cy="15972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1F1579D-CB2D-8FC6-D036-22C3BF90EF01}"/>
              </a:ext>
            </a:extLst>
          </p:cNvPr>
          <p:cNvSpPr/>
          <p:nvPr/>
        </p:nvSpPr>
        <p:spPr>
          <a:xfrm>
            <a:off x="2102177" y="2318994"/>
            <a:ext cx="3083238" cy="23925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CB93A1B8-C478-220A-0BB4-4EF4474D3878}"/>
              </a:ext>
            </a:extLst>
          </p:cNvPr>
          <p:cNvSpPr txBox="1">
            <a:spLocks/>
          </p:cNvSpPr>
          <p:nvPr/>
        </p:nvSpPr>
        <p:spPr>
          <a:xfrm>
            <a:off x="7982230" y="3179683"/>
            <a:ext cx="1264495" cy="569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149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10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Chocolates"/>
                <a:ea typeface="+mn-ea"/>
                <a:cs typeface="+mn-cs"/>
              </a:rPr>
              <a:t>SECONDARY KNOWLEDGE &amp; PRACTICES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2226E5C7-8D36-C89B-1DFA-5D956DC93D06}"/>
              </a:ext>
            </a:extLst>
          </p:cNvPr>
          <p:cNvSpPr txBox="1">
            <a:spLocks/>
          </p:cNvSpPr>
          <p:nvPr/>
        </p:nvSpPr>
        <p:spPr>
          <a:xfrm>
            <a:off x="3011548" y="3079783"/>
            <a:ext cx="1264495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149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10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Chocolates"/>
                <a:ea typeface="+mn-ea"/>
                <a:cs typeface="+mn-cs"/>
              </a:rPr>
              <a:t>PRIMARY KNOWLEDGE &amp; PRACTICES</a:t>
            </a:r>
          </a:p>
          <a:p>
            <a:pPr marL="0" marR="0" lvl="0" indent="0" algn="ctr" defTabSz="609630" rtl="0" eaLnBrk="1" fontAlgn="auto" latinLnBrk="0" hangingPunct="1">
              <a:lnSpc>
                <a:spcPts val="149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10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Chocolates"/>
                <a:ea typeface="+mn-ea"/>
                <a:cs typeface="+mn-cs"/>
              </a:rPr>
              <a:t>(3-Schools)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0DF9B78-F63D-D46F-3FF0-146CE85FC2D3}"/>
              </a:ext>
            </a:extLst>
          </p:cNvPr>
          <p:cNvCxnSpPr>
            <a:cxnSpLocks/>
            <a:stCxn id="4" idx="6"/>
            <a:endCxn id="11" idx="2"/>
          </p:cNvCxnSpPr>
          <p:nvPr/>
        </p:nvCxnSpPr>
        <p:spPr>
          <a:xfrm flipV="1">
            <a:off x="5185415" y="3478540"/>
            <a:ext cx="2549204" cy="36723"/>
          </a:xfrm>
          <a:prstGeom prst="straightConnector1">
            <a:avLst/>
          </a:prstGeom>
          <a:ln w="9525">
            <a:prstDash val="dashDot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470CC8-C2C4-7525-6B12-4E4074FAF03E}"/>
              </a:ext>
            </a:extLst>
          </p:cNvPr>
          <p:cNvSpPr txBox="1"/>
          <p:nvPr/>
        </p:nvSpPr>
        <p:spPr>
          <a:xfrm>
            <a:off x="7406221" y="4820456"/>
            <a:ext cx="241650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Contextualised and decentred knowledge. 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Separation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replicates to subjects, professional structures and client practice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C9CCC9-EB95-D1FA-FBC9-55DB980CC93C}"/>
              </a:ext>
            </a:extLst>
          </p:cNvPr>
          <p:cNvSpPr txBox="1"/>
          <p:nvPr/>
        </p:nvSpPr>
        <p:spPr>
          <a:xfrm>
            <a:off x="3092662" y="1794450"/>
            <a:ext cx="1107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People 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8BD19-54C4-F7EC-956C-32857EA65B86}"/>
              </a:ext>
            </a:extLst>
          </p:cNvPr>
          <p:cNvSpPr txBox="1"/>
          <p:nvPr/>
        </p:nvSpPr>
        <p:spPr>
          <a:xfrm>
            <a:off x="8205511" y="1851975"/>
            <a:ext cx="1626042" cy="370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10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People B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6F3FC2D-C14A-602C-4A18-357641A6DAF5}"/>
              </a:ext>
            </a:extLst>
          </p:cNvPr>
          <p:cNvCxnSpPr>
            <a:cxnSpLocks/>
          </p:cNvCxnSpPr>
          <p:nvPr/>
        </p:nvCxnSpPr>
        <p:spPr>
          <a:xfrm flipH="1">
            <a:off x="6555138" y="3744627"/>
            <a:ext cx="1179481" cy="0"/>
          </a:xfrm>
          <a:prstGeom prst="straightConnector1">
            <a:avLst/>
          </a:prstGeom>
          <a:ln w="9525">
            <a:prstDash val="dashDot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B58CFBB-D02D-9318-7F64-3E71AD14E95C}"/>
              </a:ext>
            </a:extLst>
          </p:cNvPr>
          <p:cNvSpPr txBox="1"/>
          <p:nvPr/>
        </p:nvSpPr>
        <p:spPr>
          <a:xfrm>
            <a:off x="2458818" y="4791768"/>
            <a:ext cx="2219124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Decontextualised and centralised knowledge replicates to subjects, professional structures and client practice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2A4C39-A1FE-4175-2CA4-69B6DF113368}"/>
              </a:ext>
            </a:extLst>
          </p:cNvPr>
          <p:cNvSpPr txBox="1"/>
          <p:nvPr/>
        </p:nvSpPr>
        <p:spPr>
          <a:xfrm>
            <a:off x="6579469" y="3179683"/>
            <a:ext cx="1626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10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Add-ons</a:t>
            </a:r>
            <a:endParaRPr kumimoji="0" lang="en-GB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586796-ECC8-1842-ECCF-D00C59A56F8D}"/>
              </a:ext>
            </a:extLst>
          </p:cNvPr>
          <p:cNvSpPr txBox="1"/>
          <p:nvPr/>
        </p:nvSpPr>
        <p:spPr>
          <a:xfrm>
            <a:off x="3384267" y="6221975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Therapy Knowledge Landscape © 2025 by Mamood Ahmad is licensed under CC BY-ND 4.0.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To view a copy of this license, visit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  <a:hlinkClick r:id="rId3"/>
              </a:rPr>
              <a:t>https://creativecommons.org/licenses/by-nd/4.0/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A New Introduction to Counselling and Psychotherapy [ Routledge books]</a:t>
            </a:r>
            <a:endParaRPr kumimoji="0" lang="en-GB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DE3CECB-7BA6-49DA-3041-33DB16C5C482}"/>
              </a:ext>
            </a:extLst>
          </p:cNvPr>
          <p:cNvGrpSpPr/>
          <p:nvPr/>
        </p:nvGrpSpPr>
        <p:grpSpPr>
          <a:xfrm>
            <a:off x="1442048" y="3079784"/>
            <a:ext cx="1255620" cy="841768"/>
            <a:chOff x="1442048" y="3079784"/>
            <a:chExt cx="1255620" cy="84176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564DD0D-1317-E5DE-A429-1281A422567C}"/>
                </a:ext>
              </a:extLst>
            </p:cNvPr>
            <p:cNvSpPr/>
            <p:nvPr/>
          </p:nvSpPr>
          <p:spPr>
            <a:xfrm>
              <a:off x="1442048" y="3079784"/>
              <a:ext cx="1255620" cy="84176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2EAA7B-3DB5-30DE-F2FB-700394C3D2C1}"/>
                </a:ext>
              </a:extLst>
            </p:cNvPr>
            <p:cNvSpPr txBox="1"/>
            <p:nvPr/>
          </p:nvSpPr>
          <p:spPr>
            <a:xfrm>
              <a:off x="1631966" y="3345986"/>
              <a:ext cx="940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Subjects</a:t>
              </a:r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8ECF7A7D-B97D-4618-8A5E-2FBC5015CDF1}"/>
              </a:ext>
            </a:extLst>
          </p:cNvPr>
          <p:cNvSpPr/>
          <p:nvPr/>
        </p:nvSpPr>
        <p:spPr>
          <a:xfrm>
            <a:off x="9179026" y="3215328"/>
            <a:ext cx="1019635" cy="4983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subjects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75FDEF-948F-FB57-D0FD-828EAE7A9EA1}"/>
              </a:ext>
            </a:extLst>
          </p:cNvPr>
          <p:cNvSpPr txBox="1"/>
          <p:nvPr/>
        </p:nvSpPr>
        <p:spPr>
          <a:xfrm>
            <a:off x="6593200" y="3785376"/>
            <a:ext cx="16260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10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Excluded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10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10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10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Lived experience</a:t>
            </a:r>
            <a:endParaRPr kumimoji="0" lang="en-GB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484CFA-74CC-E4CC-5B90-E811F2524A9B}"/>
              </a:ext>
            </a:extLst>
          </p:cNvPr>
          <p:cNvSpPr txBox="1"/>
          <p:nvPr/>
        </p:nvSpPr>
        <p:spPr>
          <a:xfrm>
            <a:off x="10254216" y="1137836"/>
            <a:ext cx="175971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Cultural (MCC) / MSJCC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 and personal context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Intersectionality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Mind-Body: Stress, trauma, harm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Normativity, difference and diversity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Worldviews including R/S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and by experience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 &amp; linguistics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Relationship and sexuality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Access/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ibility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EDI (Inc. Organisational &amp; Service)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2F68406-BE25-09C6-1483-BBF4FD25CB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309567" y="2145350"/>
            <a:ext cx="2775442" cy="277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613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1" grpId="0" animBg="1"/>
      <p:bldP spid="4" grpId="0" animBg="1"/>
      <p:bldP spid="5" grpId="0"/>
      <p:bldP spid="13" grpId="0"/>
      <p:bldP spid="25" grpId="0"/>
      <p:bldP spid="3" grpId="0"/>
      <p:bldP spid="6" grpId="0"/>
      <p:bldP spid="8" grpId="0"/>
      <p:bldP spid="9" grpId="0"/>
      <p:bldP spid="15" grpId="0" animBg="1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5BD16-0610-1D6E-5BFB-AAFD44F05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Whole Embedded Architecture: </a:t>
            </a:r>
            <a:r>
              <a:rPr lang="en-GB" sz="2400" dirty="0"/>
              <a:t>An Augmented Baseline for Helping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33FF285-7786-8558-81B4-31106245A419}"/>
              </a:ext>
            </a:extLst>
          </p:cNvPr>
          <p:cNvSpPr/>
          <p:nvPr/>
        </p:nvSpPr>
        <p:spPr>
          <a:xfrm>
            <a:off x="1168924" y="2658359"/>
            <a:ext cx="2752514" cy="217984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33D264C-D695-CFA8-C41E-F68E620242EA}"/>
              </a:ext>
            </a:extLst>
          </p:cNvPr>
          <p:cNvSpPr/>
          <p:nvPr/>
        </p:nvSpPr>
        <p:spPr>
          <a:xfrm>
            <a:off x="3280528" y="2988297"/>
            <a:ext cx="2065928" cy="13989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1BD1183-D9F7-C8A5-978B-850DEAB265CD}"/>
              </a:ext>
            </a:extLst>
          </p:cNvPr>
          <p:cNvSpPr/>
          <p:nvPr/>
        </p:nvSpPr>
        <p:spPr>
          <a:xfrm>
            <a:off x="6845544" y="2445667"/>
            <a:ext cx="3083238" cy="23925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D03317F-B5B6-6ECC-FAFB-48F3EDCB4B6C}"/>
              </a:ext>
            </a:extLst>
          </p:cNvPr>
          <p:cNvSpPr/>
          <p:nvPr/>
        </p:nvSpPr>
        <p:spPr>
          <a:xfrm>
            <a:off x="7254207" y="2829317"/>
            <a:ext cx="2265912" cy="1625235"/>
          </a:xfrm>
          <a:prstGeom prst="ellips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194B7C8-5AE7-95ED-F420-D091B235BD86}"/>
              </a:ext>
            </a:extLst>
          </p:cNvPr>
          <p:cNvSpPr/>
          <p:nvPr/>
        </p:nvSpPr>
        <p:spPr>
          <a:xfrm>
            <a:off x="7502891" y="5419375"/>
            <a:ext cx="1875934" cy="8484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Modality, </a:t>
            </a:r>
            <a:r>
              <a:rPr lang="en-GB" sz="1200" dirty="0">
                <a:solidFill>
                  <a:prstClr val="black"/>
                </a:solidFill>
                <a:latin typeface="Calibri" panose="020F0502020204030204"/>
              </a:rPr>
              <a:t>h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elping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profession &amp; Subjects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4C67073-490E-E23C-55B0-B6677D261BBC}"/>
              </a:ext>
            </a:extLst>
          </p:cNvPr>
          <p:cNvSpPr/>
          <p:nvPr/>
        </p:nvSpPr>
        <p:spPr>
          <a:xfrm>
            <a:off x="5476973" y="3535051"/>
            <a:ext cx="1263192" cy="207390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5B14C4-87CC-FC7C-4C1D-2FFB86E5B7D5}"/>
              </a:ext>
            </a:extLst>
          </p:cNvPr>
          <p:cNvSpPr txBox="1"/>
          <p:nvPr/>
        </p:nvSpPr>
        <p:spPr>
          <a:xfrm>
            <a:off x="2045505" y="3535051"/>
            <a:ext cx="1104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Primary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4C7DB3-D2B2-EBA0-2136-EAD52824C052}"/>
              </a:ext>
            </a:extLst>
          </p:cNvPr>
          <p:cNvSpPr txBox="1"/>
          <p:nvPr/>
        </p:nvSpPr>
        <p:spPr>
          <a:xfrm>
            <a:off x="3774509" y="3385910"/>
            <a:ext cx="1293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Secondary/contextual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B5137E-112E-4CA1-E7AA-2A341FA0B1E2}"/>
              </a:ext>
            </a:extLst>
          </p:cNvPr>
          <p:cNvSpPr txBox="1"/>
          <p:nvPr/>
        </p:nvSpPr>
        <p:spPr>
          <a:xfrm>
            <a:off x="5712643" y="3242821"/>
            <a:ext cx="650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Time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9AEC58-04BE-A6F2-5BB6-AF6BBC3EBA7A}"/>
              </a:ext>
            </a:extLst>
          </p:cNvPr>
          <p:cNvSpPr txBox="1"/>
          <p:nvPr/>
        </p:nvSpPr>
        <p:spPr>
          <a:xfrm>
            <a:off x="7458060" y="3315580"/>
            <a:ext cx="19207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Standard Helping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</a:rPr>
              <a:t>Baseline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05E32E8E-91AA-5796-8B35-40506B4259BD}"/>
              </a:ext>
            </a:extLst>
          </p:cNvPr>
          <p:cNvSpPr/>
          <p:nvPr/>
        </p:nvSpPr>
        <p:spPr>
          <a:xfrm rot="5400000">
            <a:off x="7924233" y="5040879"/>
            <a:ext cx="943318" cy="137534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A21654-DD67-58E1-8BD0-0A2873430914}"/>
              </a:ext>
            </a:extLst>
          </p:cNvPr>
          <p:cNvSpPr txBox="1"/>
          <p:nvPr/>
        </p:nvSpPr>
        <p:spPr>
          <a:xfrm>
            <a:off x="3014204" y="2081719"/>
            <a:ext cx="1240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/>
              <a:t>Iterations 1..n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B5259E-B754-BDA1-1020-B8EA12A5E69B}"/>
              </a:ext>
            </a:extLst>
          </p:cNvPr>
          <p:cNvSpPr txBox="1"/>
          <p:nvPr/>
        </p:nvSpPr>
        <p:spPr>
          <a:xfrm>
            <a:off x="7127372" y="1970416"/>
            <a:ext cx="2674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The Wholeness Solution</a:t>
            </a:r>
          </a:p>
        </p:txBody>
      </p:sp>
    </p:spTree>
    <p:extLst>
      <p:ext uri="{BB962C8B-B14F-4D97-AF65-F5344CB8AC3E}">
        <p14:creationId xmlns:p14="http://schemas.microsoft.com/office/powerpoint/2010/main" val="24675737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/>
      <p:bldP spid="13" grpId="0"/>
      <p:bldP spid="14" grpId="0"/>
      <p:bldP spid="16" grpId="0"/>
      <p:bldP spid="17" grpId="0" animBg="1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5DC67-CC5F-6509-3421-938960EE4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The Wholeness solution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A96C07-3E54-51D1-44E1-9F76422C5C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0514932"/>
              </p:ext>
            </p:extLst>
          </p:nvPr>
        </p:nvGraphicFramePr>
        <p:xfrm>
          <a:off x="1036949" y="1234911"/>
          <a:ext cx="10316852" cy="5495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D1B9B641-3B3B-2D61-A425-A4737E72EE09}"/>
              </a:ext>
            </a:extLst>
          </p:cNvPr>
          <p:cNvSpPr/>
          <p:nvPr/>
        </p:nvSpPr>
        <p:spPr>
          <a:xfrm>
            <a:off x="5295115" y="3320042"/>
            <a:ext cx="1800519" cy="132556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Framework</a:t>
            </a:r>
          </a:p>
          <a:p>
            <a:pPr algn="ctr"/>
            <a:r>
              <a:rPr lang="en-GB" b="1" dirty="0"/>
              <a:t>&amp; Advocacy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BDBE09-269C-E1D2-62B2-832F40B08F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75845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98525-83DE-9B92-A106-3D94F3850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A9624-76C7-F247-9B58-ABEEF5977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/>
              <a:t>Wholeness Solution</a:t>
            </a:r>
            <a:r>
              <a:rPr lang="en-GB" sz="3200" dirty="0"/>
              <a:t>: Adopted tutors and organisations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24ADD9-E0A1-B2D4-EEC9-0805B3761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250" y="1568138"/>
            <a:ext cx="2824751" cy="32018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8D694E-383E-1F27-1ECF-0E131C7786D1}"/>
              </a:ext>
            </a:extLst>
          </p:cNvPr>
          <p:cNvSpPr txBox="1"/>
          <p:nvPr/>
        </p:nvSpPr>
        <p:spPr>
          <a:xfrm>
            <a:off x="959250" y="4909031"/>
            <a:ext cx="2599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  <a:hlinkClick r:id="rId4" tooltip="Protected by Outlook: https://www.ldprh.org.uk/. Click or tap to follow the link."/>
              </a:rPr>
              <a:t>https://www.ldprh.org.uk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18774A-DBED-145A-8058-F95D61875799}"/>
              </a:ext>
            </a:extLst>
          </p:cNvPr>
          <p:cNvSpPr txBox="1"/>
          <p:nvPr/>
        </p:nvSpPr>
        <p:spPr>
          <a:xfrm>
            <a:off x="3893271" y="1568140"/>
            <a:ext cx="38838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Keele University</a:t>
            </a:r>
          </a:p>
          <a:p>
            <a:endParaRPr lang="en-GB" dirty="0"/>
          </a:p>
          <a:p>
            <a:r>
              <a:rPr lang="en-GB" dirty="0"/>
              <a:t>Caspari Foundation</a:t>
            </a:r>
          </a:p>
          <a:p>
            <a:endParaRPr lang="en-GB" dirty="0"/>
          </a:p>
          <a:p>
            <a:r>
              <a:rPr lang="en-GB" dirty="0"/>
              <a:t>Victoria Counselling &amp; Training Service</a:t>
            </a:r>
          </a:p>
          <a:p>
            <a:endParaRPr lang="en-GB" dirty="0"/>
          </a:p>
          <a:p>
            <a:r>
              <a:rPr lang="en-GB" dirty="0" err="1"/>
              <a:t>Ellsmere</a:t>
            </a:r>
            <a:r>
              <a:rPr lang="en-GB" dirty="0"/>
              <a:t> Centre</a:t>
            </a:r>
          </a:p>
          <a:p>
            <a:endParaRPr lang="en-GB" dirty="0"/>
          </a:p>
          <a:p>
            <a:r>
              <a:rPr lang="en-GB" dirty="0"/>
              <a:t>Metanoia Institute</a:t>
            </a:r>
          </a:p>
          <a:p>
            <a:endParaRPr lang="en-GB" dirty="0"/>
          </a:p>
          <a:p>
            <a:r>
              <a:rPr lang="en-GB" dirty="0"/>
              <a:t>Warwick University</a:t>
            </a:r>
          </a:p>
          <a:p>
            <a:endParaRPr lang="en-GB" dirty="0"/>
          </a:p>
          <a:p>
            <a:r>
              <a:rPr lang="en-GB" dirty="0"/>
              <a:t>Link Centre (Assessing)</a:t>
            </a:r>
          </a:p>
          <a:p>
            <a:endParaRPr lang="en-GB" dirty="0"/>
          </a:p>
          <a:p>
            <a:r>
              <a:rPr lang="en-GB" dirty="0"/>
              <a:t>LJMU</a:t>
            </a:r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F85207-90C3-46DF-05DD-0B98329917C8}"/>
              </a:ext>
            </a:extLst>
          </p:cNvPr>
          <p:cNvSpPr txBox="1"/>
          <p:nvPr/>
        </p:nvSpPr>
        <p:spPr>
          <a:xfrm>
            <a:off x="7770757" y="1568140"/>
            <a:ext cx="388384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NAOS Institute</a:t>
            </a:r>
          </a:p>
          <a:p>
            <a:endParaRPr lang="en-GB" dirty="0"/>
          </a:p>
          <a:p>
            <a:r>
              <a:rPr lang="en-GB" dirty="0"/>
              <a:t>Sesame Organisation</a:t>
            </a:r>
          </a:p>
          <a:p>
            <a:endParaRPr lang="en-GB" dirty="0"/>
          </a:p>
          <a:p>
            <a:r>
              <a:rPr lang="en-GB" dirty="0" err="1"/>
              <a:t>Anchorpoint</a:t>
            </a:r>
            <a:r>
              <a:rPr lang="en-GB" dirty="0"/>
              <a:t> training</a:t>
            </a:r>
          </a:p>
          <a:p>
            <a:endParaRPr lang="en-GB" dirty="0"/>
          </a:p>
          <a:p>
            <a:r>
              <a:rPr lang="en-GB" dirty="0"/>
              <a:t>IATE (Institute of Arts) Wellbeing Faculty </a:t>
            </a:r>
          </a:p>
          <a:p>
            <a:endParaRPr lang="en-GB" dirty="0"/>
          </a:p>
          <a:p>
            <a:r>
              <a:rPr lang="en-GB" dirty="0"/>
              <a:t>La Leche League</a:t>
            </a:r>
          </a:p>
          <a:p>
            <a:endParaRPr lang="en-GB" dirty="0"/>
          </a:p>
          <a:p>
            <a:r>
              <a:rPr lang="en-GB" dirty="0"/>
              <a:t>NCHP [UKCP School]</a:t>
            </a:r>
          </a:p>
          <a:p>
            <a:endParaRPr lang="en-GB" dirty="0"/>
          </a:p>
          <a:p>
            <a:r>
              <a:rPr lang="en-GB" dirty="0"/>
              <a:t>Training and socialisation with </a:t>
            </a:r>
            <a:r>
              <a:rPr lang="en-GB" dirty="0" err="1"/>
              <a:t>with</a:t>
            </a:r>
            <a:r>
              <a:rPr lang="en-GB" dirty="0"/>
              <a:t> BACP, UKCP, ACC, NCPS (Including training providers), BPC, CPCAB, etc.</a:t>
            </a:r>
          </a:p>
          <a:p>
            <a:endParaRPr lang="en-GB" dirty="0"/>
          </a:p>
          <a:p>
            <a:r>
              <a:rPr lang="en-GB" dirty="0"/>
              <a:t>Please let us know others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9302708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D2B381-9D9A-F7DC-CEFB-A8DB75531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038" y="486709"/>
            <a:ext cx="7469924" cy="588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67337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BD8-0E60-2B1C-A1D6-C26B6489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Wholeness in 5-Steps</a:t>
            </a:r>
          </a:p>
        </p:txBody>
      </p:sp>
    </p:spTree>
    <p:extLst>
      <p:ext uri="{BB962C8B-B14F-4D97-AF65-F5344CB8AC3E}">
        <p14:creationId xmlns:p14="http://schemas.microsoft.com/office/powerpoint/2010/main" val="2793448867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DF6A5-05D9-3DAF-054F-CED2EFED4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Step 1/5: Change view of 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EDA3B-C162-2E1F-E6BC-5BF357E7F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6650197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DCAE7-C4DA-5B01-4046-685A44374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DB200-B53E-E5F2-590D-70C443CEF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Self Experience v1.0 </a:t>
            </a:r>
            <a:r>
              <a:rPr lang="en-GB" dirty="0"/>
              <a:t>(As-is)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F4913F8-D72D-D222-C14B-1711B9493687}"/>
              </a:ext>
            </a:extLst>
          </p:cNvPr>
          <p:cNvSpPr/>
          <p:nvPr/>
        </p:nvSpPr>
        <p:spPr>
          <a:xfrm>
            <a:off x="5120325" y="2575874"/>
            <a:ext cx="1951348" cy="170625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Experience</a:t>
            </a:r>
          </a:p>
          <a:p>
            <a:pPr algn="ctr"/>
            <a:r>
              <a:rPr lang="en-GB" sz="1100" dirty="0"/>
              <a:t>Inner and Interpersonal</a:t>
            </a:r>
          </a:p>
        </p:txBody>
      </p:sp>
      <p:pic>
        <p:nvPicPr>
          <p:cNvPr id="6" name="Graphic 5" descr="School boy with solid fill">
            <a:extLst>
              <a:ext uri="{FF2B5EF4-FFF2-40B4-BE49-F238E27FC236}">
                <a16:creationId xmlns:a16="http://schemas.microsoft.com/office/drawing/2014/main" id="{D4E83C55-FDE1-F2B5-0E11-09398FCD51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7220" y="3786777"/>
            <a:ext cx="417559" cy="4953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7C4C03-EED9-98AE-6B90-3BFC04067360}"/>
              </a:ext>
            </a:extLst>
          </p:cNvPr>
          <p:cNvSpPr txBox="1"/>
          <p:nvPr/>
        </p:nvSpPr>
        <p:spPr>
          <a:xfrm>
            <a:off x="1009806" y="1445591"/>
            <a:ext cx="24584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i="1" dirty="0">
                <a:solidFill>
                  <a:prstClr val="black"/>
                </a:solidFill>
                <a:latin typeface="Calibri" panose="020F0502020204030204"/>
              </a:rPr>
              <a:t>Gaps in fuller  understanding of experience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Exclusion by invisibility </a:t>
            </a:r>
            <a:r>
              <a:rPr kumimoji="0" lang="en-GB" sz="18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replicates into professional culture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n-GB" dirty="0"/>
              <a:t>Constricts whole population representation, knowledge, voice, lived experiences, empathy, barriers, and needs.</a:t>
            </a: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8675C1-5550-E877-DACE-8C01AD0EBEC5}"/>
              </a:ext>
            </a:extLst>
          </p:cNvPr>
          <p:cNvSpPr txBox="1"/>
          <p:nvPr/>
        </p:nvSpPr>
        <p:spPr>
          <a:xfrm>
            <a:off x="8684333" y="2745556"/>
            <a:ext cx="18759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Fragments understanding of self, context, their </a:t>
            </a:r>
            <a:r>
              <a:rPr kumimoji="0" lang="en-GB" sz="1800" b="1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meanings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adaptations /</a:t>
            </a:r>
            <a:r>
              <a:rPr lang="en-GB" b="1" i="1" dirty="0">
                <a:solidFill>
                  <a:prstClr val="black"/>
                </a:solidFill>
                <a:latin typeface="Calibri" panose="020F0502020204030204"/>
              </a:rPr>
              <a:t> later adds..</a:t>
            </a:r>
            <a:endParaRPr kumimoji="0" lang="en-GB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BB0748-0D71-5F77-E63C-8681891E1EA0}"/>
              </a:ext>
            </a:extLst>
          </p:cNvPr>
          <p:cNvSpPr txBox="1"/>
          <p:nvPr/>
        </p:nvSpPr>
        <p:spPr>
          <a:xfrm>
            <a:off x="5948325" y="2225395"/>
            <a:ext cx="343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6322598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A2EE-F87B-6392-42AF-984446F6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Good news: Secondary add-ons are </a:t>
            </a:r>
            <a:r>
              <a:rPr lang="en-GB" sz="2800" b="1" dirty="0"/>
              <a:t>universal and formative </a:t>
            </a:r>
            <a:r>
              <a:rPr lang="en-GB" sz="2800" dirty="0"/>
              <a:t>of the self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8F9C6A-3201-ABC4-04BA-A2843E680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763" y="2859120"/>
            <a:ext cx="3166277" cy="20993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2F510A-EAF9-10D7-F4AB-E54377287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5305" y="2774738"/>
            <a:ext cx="3409093" cy="21837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CD1FFE-94E9-EAC1-82F5-1D6102DAB5B3}"/>
              </a:ext>
            </a:extLst>
          </p:cNvPr>
          <p:cNvSpPr txBox="1"/>
          <p:nvPr/>
        </p:nvSpPr>
        <p:spPr>
          <a:xfrm>
            <a:off x="2508560" y="2220740"/>
            <a:ext cx="277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Mainstream Self (As-is)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1B635D-DC24-3172-1FAC-6506F7D76D11}"/>
              </a:ext>
            </a:extLst>
          </p:cNvPr>
          <p:cNvSpPr txBox="1"/>
          <p:nvPr/>
        </p:nvSpPr>
        <p:spPr>
          <a:xfrm>
            <a:off x="7728606" y="2226181"/>
            <a:ext cx="2542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Mainstream Self  (To-be)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DC5876B-ABBA-7140-E255-7B1DA1B5D553}"/>
              </a:ext>
            </a:extLst>
          </p:cNvPr>
          <p:cNvSpPr/>
          <p:nvPr/>
        </p:nvSpPr>
        <p:spPr>
          <a:xfrm>
            <a:off x="5495827" y="3624606"/>
            <a:ext cx="1696825" cy="292231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19F2B9-07F9-96A2-60AA-DCD5521607BA}"/>
              </a:ext>
            </a:extLst>
          </p:cNvPr>
          <p:cNvSpPr txBox="1"/>
          <p:nvPr/>
        </p:nvSpPr>
        <p:spPr>
          <a:xfrm>
            <a:off x="5705817" y="3233394"/>
            <a:ext cx="1411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Transition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6E6A9D-CF7A-895A-7003-F047FF83CF34}"/>
              </a:ext>
            </a:extLst>
          </p:cNvPr>
          <p:cNvSpPr txBox="1"/>
          <p:nvPr/>
        </p:nvSpPr>
        <p:spPr>
          <a:xfrm>
            <a:off x="5159399" y="5295934"/>
            <a:ext cx="2898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ANSWER: AVOID FRAGMENTATION</a:t>
            </a:r>
          </a:p>
        </p:txBody>
      </p:sp>
    </p:spTree>
    <p:extLst>
      <p:ext uri="{BB962C8B-B14F-4D97-AF65-F5344CB8AC3E}">
        <p14:creationId xmlns:p14="http://schemas.microsoft.com/office/powerpoint/2010/main" val="1482029210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A69FA-A51E-D70F-CE18-1C361A0CA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3EAE6-4DB6-51FE-B351-B9CE8A60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31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Self Experience v2.0 (To-be)</a:t>
            </a:r>
            <a:br>
              <a:rPr lang="en-GB" dirty="0"/>
            </a:br>
            <a:r>
              <a:rPr lang="en-GB" sz="2000" i="1" dirty="0">
                <a:solidFill>
                  <a:prstClr val="black"/>
                </a:solidFill>
                <a:latin typeface="Calibri" panose="020F0502020204030204"/>
              </a:rPr>
              <a:t>Use </a:t>
            </a:r>
            <a:r>
              <a:rPr lang="en-GB" sz="2000" b="1" i="1" dirty="0">
                <a:solidFill>
                  <a:prstClr val="black"/>
                </a:solidFill>
                <a:latin typeface="Calibri" panose="020F0502020204030204"/>
              </a:rPr>
              <a:t>WICKET</a:t>
            </a:r>
            <a:r>
              <a:rPr lang="en-GB" sz="2000" i="1" dirty="0">
                <a:solidFill>
                  <a:prstClr val="black"/>
                </a:solidFill>
                <a:latin typeface="Calibri" panose="020F0502020204030204"/>
              </a:rPr>
              <a:t> for remembering intersecting contexts</a:t>
            </a:r>
            <a:br>
              <a:rPr lang="en-GB" i="1" dirty="0">
                <a:solidFill>
                  <a:prstClr val="black"/>
                </a:solidFill>
                <a:latin typeface="Calibri" panose="020F0502020204030204"/>
              </a:rPr>
            </a:b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DE1B56-FD81-B94A-8C88-9B8EA83D32BD}"/>
              </a:ext>
            </a:extLst>
          </p:cNvPr>
          <p:cNvSpPr txBox="1"/>
          <p:nvPr/>
        </p:nvSpPr>
        <p:spPr>
          <a:xfrm>
            <a:off x="467787" y="1947481"/>
            <a:ext cx="31546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b="1" i="1" dirty="0">
                <a:solidFill>
                  <a:prstClr val="black"/>
                </a:solidFill>
                <a:latin typeface="Calibri" panose="020F0502020204030204"/>
              </a:rPr>
              <a:t>Strengthens gaps </a:t>
            </a:r>
            <a:r>
              <a:rPr lang="en-GB" i="1" dirty="0">
                <a:solidFill>
                  <a:prstClr val="black"/>
                </a:solidFill>
                <a:latin typeface="Calibri" panose="020F0502020204030204"/>
              </a:rPr>
              <a:t>in  understanding experience (represents secondary approaches) &amp; whole </a:t>
            </a:r>
            <a:r>
              <a:rPr lang="en-GB" b="1" i="1" dirty="0">
                <a:solidFill>
                  <a:prstClr val="black"/>
                </a:solidFill>
                <a:latin typeface="Calibri" panose="020F0502020204030204"/>
              </a:rPr>
              <a:t>positionality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Whole</a:t>
            </a:r>
            <a:r>
              <a:rPr kumimoji="0" lang="en-GB" sz="18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GB" i="1" dirty="0">
                <a:solidFill>
                  <a:prstClr val="black"/>
                </a:solidFill>
              </a:rPr>
              <a:t>inclusion and fairness </a:t>
            </a:r>
            <a:r>
              <a:rPr lang="en-GB" b="1" i="1" dirty="0">
                <a:solidFill>
                  <a:prstClr val="black"/>
                </a:solidFill>
              </a:rPr>
              <a:t>b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y visibility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Welcomes </a:t>
            </a:r>
            <a:r>
              <a:rPr lang="en-GB" i="1" dirty="0">
                <a:solidFill>
                  <a:prstClr val="black"/>
                </a:solidFill>
                <a:latin typeface="Calibri" panose="020F0502020204030204"/>
              </a:rPr>
              <a:t>whole population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experiences, representation,</a:t>
            </a:r>
            <a:r>
              <a:rPr kumimoji="0" lang="en-GB" sz="18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contextual empathy,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knowledge, needs, and new possibilities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CF3EFA-4E04-BAAA-B1AC-1CA3DE704C3E}"/>
              </a:ext>
            </a:extLst>
          </p:cNvPr>
          <p:cNvSpPr txBox="1"/>
          <p:nvPr/>
        </p:nvSpPr>
        <p:spPr>
          <a:xfrm>
            <a:off x="9076042" y="2377077"/>
            <a:ext cx="18759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Makes whole rather than fragmented</a:t>
            </a:r>
            <a:r>
              <a:rPr lang="en-GB" i="1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en-GB" sz="18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Mandatory for structural strength and inclusion</a:t>
            </a:r>
            <a:endParaRPr lang="en-GB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Content Placeholder 6" descr="A diagram of different types of experience&#10;&#10;AI-generated content may be incorrect.">
            <a:extLst>
              <a:ext uri="{FF2B5EF4-FFF2-40B4-BE49-F238E27FC236}">
                <a16:creationId xmlns:a16="http://schemas.microsoft.com/office/drawing/2014/main" id="{F1BEBE1F-D9C5-E922-DCDB-1A28BD509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56" y="1006666"/>
            <a:ext cx="5326143" cy="532614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86590A-DBD6-B9A8-0272-EEDEFD25A9A0}"/>
              </a:ext>
            </a:extLst>
          </p:cNvPr>
          <p:cNvSpPr txBox="1"/>
          <p:nvPr/>
        </p:nvSpPr>
        <p:spPr>
          <a:xfrm>
            <a:off x="3048786" y="6010406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800" dirty="0">
                <a:solidFill>
                  <a:srgbClr val="000000"/>
                </a:solidFill>
                <a:latin typeface="Source Sans Pro" panose="020B0503030403020204" pitchFamily="34" charset="0"/>
              </a:rPr>
              <a:t>Whole Self © 2025 by Mamood Ahmad is licensed under CC BY-ND 4.0. To view a copy of this license, visit </a:t>
            </a:r>
            <a:r>
              <a:rPr lang="en-GB" sz="800" dirty="0">
                <a:solidFill>
                  <a:srgbClr val="000000"/>
                </a:solidFill>
                <a:latin typeface="Source Sans Pro" panose="020B0503030403020204" pitchFamily="34" charset="0"/>
                <a:hlinkClick r:id="rId4"/>
              </a:rPr>
              <a:t>https://creativecommons.org/licenses/by-nd/4.0/</a:t>
            </a:r>
            <a:endParaRPr lang="en-GB" sz="800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lvl="0" algn="ctr">
              <a:defRPr/>
            </a:pPr>
            <a:r>
              <a:rPr lang="en-GB" sz="800" i="1" dirty="0">
                <a:solidFill>
                  <a:srgbClr val="000000"/>
                </a:solidFill>
                <a:latin typeface="Source Sans Pro" panose="020B0503030403020204" pitchFamily="34" charset="0"/>
              </a:rPr>
              <a:t>A New Introduction to Counselling and Psychotherapy [ Routledge books]</a:t>
            </a:r>
            <a:endParaRPr lang="en-GB" sz="800" i="1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E40EE5-42DF-7691-079D-4EDB6E6D5A33}"/>
              </a:ext>
            </a:extLst>
          </p:cNvPr>
          <p:cNvSpPr txBox="1"/>
          <p:nvPr/>
        </p:nvSpPr>
        <p:spPr>
          <a:xfrm>
            <a:off x="3960829" y="5410105"/>
            <a:ext cx="42703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2</a:t>
            </a:r>
            <a:r>
              <a:rPr kumimoji="0" lang="en-GB" sz="120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nd</a:t>
            </a:r>
            <a:r>
              <a:rPr lang="en-GB" sz="1200" i="1" baseline="30000" dirty="0">
                <a:solidFill>
                  <a:prstClr val="black"/>
                </a:solidFill>
                <a:latin typeface="Calibri" panose="020F0502020204030204"/>
              </a:rPr>
              <a:t>  &amp;</a:t>
            </a:r>
            <a:r>
              <a:rPr kumimoji="0" lang="en-GB" sz="12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</a:t>
            </a:r>
            <a:r>
              <a:rPr kumimoji="0" lang="en-GB" sz="120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</a:t>
            </a:r>
            <a:r>
              <a:rPr kumimoji="0" lang="en-GB" sz="12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Level detail available</a:t>
            </a:r>
            <a:r>
              <a:rPr kumimoji="0" lang="en-GB" sz="120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i="1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2511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66688A-3AEC-4269-5C94-6171C3D01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696" y="215479"/>
            <a:ext cx="10628243" cy="642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67590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A998E0-2573-E3D9-4C5B-E13E53A99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83" y="1204239"/>
            <a:ext cx="2989676" cy="51125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F3BD1A-BCA7-D97C-C8CF-66B846B20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659" y="1204239"/>
            <a:ext cx="3071257" cy="40770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3F28C6-59F6-876B-86CA-A64D75954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708" y="1789061"/>
            <a:ext cx="5062902" cy="34922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2C70DD-2CA2-872E-9299-B32898D1A1DB}"/>
              </a:ext>
            </a:extLst>
          </p:cNvPr>
          <p:cNvSpPr txBox="1"/>
          <p:nvPr/>
        </p:nvSpPr>
        <p:spPr>
          <a:xfrm>
            <a:off x="761983" y="218090"/>
            <a:ext cx="8090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dirty="0"/>
              <a:t>Pedagogy = Use cases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8A93AB-5019-6DDB-21DA-EC525E5883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6857" y="4267793"/>
            <a:ext cx="2656059" cy="202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05595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E677F-8A49-7DD3-D366-646027164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EDD76-C30B-274B-6A64-C9ECC244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GB" sz="5200" dirty="0"/>
              <a:t>Pedagogy (WICKET)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250EAD-6F9B-4634-D8A5-B3C6FA453F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5646233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394708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3393E-5AB2-3020-B43A-F249577B3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24B36AC-D91C-455B-2D76-2363D4007E03}"/>
              </a:ext>
            </a:extLst>
          </p:cNvPr>
          <p:cNvGrpSpPr/>
          <p:nvPr/>
        </p:nvGrpSpPr>
        <p:grpSpPr>
          <a:xfrm>
            <a:off x="2449379" y="211347"/>
            <a:ext cx="7467825" cy="6358209"/>
            <a:chOff x="2449379" y="211347"/>
            <a:chExt cx="7467825" cy="6358209"/>
          </a:xfrm>
        </p:grpSpPr>
        <p:sp>
          <p:nvSpPr>
            <p:cNvPr id="53" name="Flowchart: Connector 52">
              <a:extLst>
                <a:ext uri="{FF2B5EF4-FFF2-40B4-BE49-F238E27FC236}">
                  <a16:creationId xmlns:a16="http://schemas.microsoft.com/office/drawing/2014/main" id="{137AB28F-FB28-5C90-45FE-AB9A5EC11EEE}"/>
                </a:ext>
              </a:extLst>
            </p:cNvPr>
            <p:cNvSpPr/>
            <p:nvPr/>
          </p:nvSpPr>
          <p:spPr>
            <a:xfrm>
              <a:off x="2816479" y="511292"/>
              <a:ext cx="6360952" cy="5887618"/>
            </a:xfrm>
            <a:prstGeom prst="flowChartConnector">
              <a:avLst/>
            </a:prstGeom>
            <a:ln w="254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19D2778-4612-8277-6C5E-F2338885F8AC}"/>
                </a:ext>
              </a:extLst>
            </p:cNvPr>
            <p:cNvCxnSpPr>
              <a:cxnSpLocks/>
              <a:stCxn id="53" idx="0"/>
            </p:cNvCxnSpPr>
            <p:nvPr/>
          </p:nvCxnSpPr>
          <p:spPr>
            <a:xfrm>
              <a:off x="5996955" y="511292"/>
              <a:ext cx="48631" cy="2845778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F894FDB-0BD0-F2E7-5E5D-1FECDCDE87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08140" y="538561"/>
              <a:ext cx="538394" cy="293633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A35F96F-FC7A-1649-A1A4-F2C283E9CE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8877" y="1670379"/>
              <a:ext cx="2162568" cy="1611921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69FB69F-BCFA-F482-AC3A-017D1CBBB7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30904" y="679906"/>
              <a:ext cx="1038706" cy="27825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21A1B9A-0835-8788-CCDA-FE180D1B10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92921" y="1225745"/>
              <a:ext cx="2138500" cy="2245186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2FE19F8-AC9F-E598-FB09-0CA8F84FE14C}"/>
                </a:ext>
              </a:extLst>
            </p:cNvPr>
            <p:cNvCxnSpPr>
              <a:cxnSpLocks/>
            </p:cNvCxnSpPr>
            <p:nvPr/>
          </p:nvCxnSpPr>
          <p:spPr>
            <a:xfrm>
              <a:off x="6004579" y="3458767"/>
              <a:ext cx="249946" cy="29230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45A3463-9C0B-3857-7FF4-B4C6F0D9D26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31423" y="3464911"/>
              <a:ext cx="1352355" cy="267130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750369-7225-C37E-4437-DE3DFB143D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37220" y="3549107"/>
              <a:ext cx="3029008" cy="1490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21382AA-2DE6-28BD-687F-DE6F6B70E9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56456" y="3430294"/>
              <a:ext cx="1186269" cy="274324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B36416F-B526-05F8-B25A-F095D2F4BB31}"/>
                </a:ext>
              </a:extLst>
            </p:cNvPr>
            <p:cNvCxnSpPr>
              <a:cxnSpLocks/>
            </p:cNvCxnSpPr>
            <p:nvPr/>
          </p:nvCxnSpPr>
          <p:spPr>
            <a:xfrm>
              <a:off x="4274673" y="978023"/>
              <a:ext cx="1540240" cy="21536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0422EDE-6FD3-959C-D8D0-789CAA9B6DCC}"/>
                </a:ext>
              </a:extLst>
            </p:cNvPr>
            <p:cNvCxnSpPr>
              <a:cxnSpLocks/>
            </p:cNvCxnSpPr>
            <p:nvPr/>
          </p:nvCxnSpPr>
          <p:spPr>
            <a:xfrm>
              <a:off x="5551825" y="534563"/>
              <a:ext cx="471264" cy="29119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EF04C06-A058-3B44-4343-362B369ED688}"/>
                </a:ext>
              </a:extLst>
            </p:cNvPr>
            <p:cNvSpPr txBox="1"/>
            <p:nvPr/>
          </p:nvSpPr>
          <p:spPr>
            <a:xfrm rot="20245943">
              <a:off x="3990349" y="211347"/>
              <a:ext cx="12680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(Accumulative)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9798E59-89F4-716B-1F03-4E46385706F9}"/>
                </a:ext>
              </a:extLst>
            </p:cNvPr>
            <p:cNvSpPr txBox="1"/>
            <p:nvPr/>
          </p:nvSpPr>
          <p:spPr>
            <a:xfrm rot="17451830">
              <a:off x="1968767" y="2054495"/>
              <a:ext cx="16075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EMBODIMENT (</a:t>
              </a:r>
              <a:r>
                <a:rPr kumimoji="0" lang="en-GB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EXPERIENCE)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E2A7918-4999-C967-15D8-A053EFCD90C9}"/>
                </a:ext>
              </a:extLst>
            </p:cNvPr>
            <p:cNvSpPr txBox="1"/>
            <p:nvPr/>
          </p:nvSpPr>
          <p:spPr>
            <a:xfrm rot="4433760">
              <a:off x="8846362" y="2551316"/>
              <a:ext cx="10990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IDENTITY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7979BB8-34B1-A14E-8385-A163CA4DF098}"/>
                </a:ext>
              </a:extLst>
            </p:cNvPr>
            <p:cNvSpPr txBox="1"/>
            <p:nvPr/>
          </p:nvSpPr>
          <p:spPr>
            <a:xfrm rot="2508793">
              <a:off x="3008249" y="5843828"/>
              <a:ext cx="16129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EMBODIMENT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</a:t>
              </a:r>
              <a:r>
                <a:rPr kumimoji="0" lang="en-GB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PATTERNS)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F4FF9F5-2E3F-BE8F-2074-A8CA563CA40E}"/>
                </a:ext>
              </a:extLst>
            </p:cNvPr>
            <p:cNvSpPr txBox="1"/>
            <p:nvPr/>
          </p:nvSpPr>
          <p:spPr>
            <a:xfrm rot="1763245">
              <a:off x="7127423" y="512938"/>
              <a:ext cx="156737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WORLDVIEW 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(beliefs &amp; meaning) 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666D789-161E-2E5B-3FDD-300EEF858BBC}"/>
                </a:ext>
              </a:extLst>
            </p:cNvPr>
            <p:cNvSpPr txBox="1"/>
            <p:nvPr/>
          </p:nvSpPr>
          <p:spPr>
            <a:xfrm rot="20400378">
              <a:off x="6459531" y="6200224"/>
              <a:ext cx="14485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KNOWLEDGE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89AC03-CF15-A3BF-BDCB-81A96D245A44}"/>
                </a:ext>
              </a:extLst>
            </p:cNvPr>
            <p:cNvSpPr txBox="1"/>
            <p:nvPr/>
          </p:nvSpPr>
          <p:spPr>
            <a:xfrm rot="17880546">
              <a:off x="8151956" y="4774480"/>
              <a:ext cx="1827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CONTEXT (LIVED)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9948329-72A4-720E-A591-3A16334A7F28}"/>
                </a:ext>
              </a:extLst>
            </p:cNvPr>
            <p:cNvSpPr txBox="1"/>
            <p:nvPr/>
          </p:nvSpPr>
          <p:spPr>
            <a:xfrm rot="19557415">
              <a:off x="6988251" y="2319851"/>
              <a:ext cx="13237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Social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DD99818-2086-ACB6-AFD1-5908695430C4}"/>
                </a:ext>
              </a:extLst>
            </p:cNvPr>
            <p:cNvSpPr txBox="1"/>
            <p:nvPr/>
          </p:nvSpPr>
          <p:spPr>
            <a:xfrm rot="2443849">
              <a:off x="3695022" y="1991171"/>
              <a:ext cx="16161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Stress, trauma &amp; harm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474C80-7043-B85E-669B-DACC8245D463}"/>
                </a:ext>
              </a:extLst>
            </p:cNvPr>
            <p:cNvSpPr txBox="1"/>
            <p:nvPr/>
          </p:nvSpPr>
          <p:spPr>
            <a:xfrm rot="238164">
              <a:off x="7221715" y="3447511"/>
              <a:ext cx="20374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Roles, credentials, other assigned</a:t>
              </a:r>
              <a:r>
                <a:rPr lang="en-GB" sz="1200" dirty="0">
                  <a:latin typeface="Calibri" panose="020F0502020204030204"/>
                </a:rPr>
                <a:t> or 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self assigned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F48891D-BD27-FF3B-7CDA-1E89939263E6}"/>
                </a:ext>
              </a:extLst>
            </p:cNvPr>
            <p:cNvSpPr txBox="1"/>
            <p:nvPr/>
          </p:nvSpPr>
          <p:spPr>
            <a:xfrm rot="20815054">
              <a:off x="7273148" y="2811048"/>
              <a:ext cx="22138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Physical and mental health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dirty="0">
                  <a:latin typeface="Calibri" panose="020F0502020204030204"/>
                </a:rPr>
                <a:t>conditions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0003CA4-B32C-C823-3188-C05A3C32E0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18710" y="866655"/>
              <a:ext cx="1424286" cy="244034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DDB52F5-8A24-5470-FFE5-5DA1280B69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30122" y="1162939"/>
              <a:ext cx="1850921" cy="219413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B87EF66-41F9-739B-6975-DCC7A3226132}"/>
                    </a:ext>
                  </a:extLst>
                </p14:cNvPr>
                <p14:cNvContentPartPr/>
                <p14:nvPr/>
              </p14:nvContentPartPr>
              <p14:xfrm>
                <a:off x="9916844" y="1420010"/>
                <a:ext cx="3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B87EF66-41F9-739B-6975-DCC7A322613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907844" y="141101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19F8B95-27B7-70BD-51D3-16ABEC3A2336}"/>
                </a:ext>
              </a:extLst>
            </p:cNvPr>
            <p:cNvSpPr txBox="1"/>
            <p:nvPr/>
          </p:nvSpPr>
          <p:spPr>
            <a:xfrm rot="16414120">
              <a:off x="5208977" y="1194603"/>
              <a:ext cx="1975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Political and ideological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D9ACE20-5581-E1C1-9E1D-17B9C7CA5612}"/>
                </a:ext>
              </a:extLst>
            </p:cNvPr>
            <p:cNvSpPr txBox="1"/>
            <p:nvPr/>
          </p:nvSpPr>
          <p:spPr>
            <a:xfrm rot="17203922">
              <a:off x="5627066" y="1325584"/>
              <a:ext cx="2003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Meaning and direction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4BE8802-7E66-85F3-BB15-EC4AD5EDE7E9}"/>
                </a:ext>
              </a:extLst>
            </p:cNvPr>
            <p:cNvSpPr txBox="1"/>
            <p:nvPr/>
          </p:nvSpPr>
          <p:spPr>
            <a:xfrm rot="18834070">
              <a:off x="6496445" y="1856668"/>
              <a:ext cx="19532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Beliefs, ideals, morals &amp; values 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(e.g., family, self, groups)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CF6F53-8200-9926-3F38-54ECD8C8F73C}"/>
                </a:ext>
              </a:extLst>
            </p:cNvPr>
            <p:cNvSpPr txBox="1"/>
            <p:nvPr/>
          </p:nvSpPr>
          <p:spPr>
            <a:xfrm rot="17664800">
              <a:off x="5927806" y="1477825"/>
              <a:ext cx="1975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Ultimate beliefs (e.g. R/S)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0E82BF4-193F-7477-F4CB-E3B2BEA60D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3314" y="2559593"/>
              <a:ext cx="2922392" cy="935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F8706F1-9E07-175E-5E5F-BE99CEF07E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41863" y="2156792"/>
              <a:ext cx="2601511" cy="12438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86FC836-0CD3-EA96-5394-301799698C51}"/>
                </a:ext>
              </a:extLst>
            </p:cNvPr>
            <p:cNvCxnSpPr>
              <a:cxnSpLocks/>
            </p:cNvCxnSpPr>
            <p:nvPr/>
          </p:nvCxnSpPr>
          <p:spPr>
            <a:xfrm>
              <a:off x="6340568" y="3610162"/>
              <a:ext cx="2746840" cy="528348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35F368F-AB56-36DF-DFEF-0F3189DDF0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58828" y="3302027"/>
              <a:ext cx="2918603" cy="2296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B6D2680A-AFDC-6695-3FE6-098C60C1BB9B}"/>
                </a:ext>
              </a:extLst>
            </p:cNvPr>
            <p:cNvCxnSpPr>
              <a:cxnSpLocks/>
            </p:cNvCxnSpPr>
            <p:nvPr/>
          </p:nvCxnSpPr>
          <p:spPr>
            <a:xfrm>
              <a:off x="6296983" y="3677466"/>
              <a:ext cx="1881817" cy="1939563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8941FFB-72EA-A999-4713-C0C7CF408E97}"/>
                </a:ext>
              </a:extLst>
            </p:cNvPr>
            <p:cNvCxnSpPr>
              <a:cxnSpLocks/>
            </p:cNvCxnSpPr>
            <p:nvPr/>
          </p:nvCxnSpPr>
          <p:spPr>
            <a:xfrm>
              <a:off x="6121395" y="3733144"/>
              <a:ext cx="809743" cy="249900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70993590-1676-B85E-F62F-CF954B010F75}"/>
                </a:ext>
              </a:extLst>
            </p:cNvPr>
            <p:cNvCxnSpPr>
              <a:cxnSpLocks/>
            </p:cNvCxnSpPr>
            <p:nvPr/>
          </p:nvCxnSpPr>
          <p:spPr>
            <a:xfrm>
              <a:off x="6173335" y="3708448"/>
              <a:ext cx="1687011" cy="21100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F56C9AF-1BC0-21F7-6E14-7FF0B714CF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87190" y="3672000"/>
              <a:ext cx="180119" cy="2709775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6989678F-84FC-787F-DECB-10769941C3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9180" y="3725418"/>
              <a:ext cx="568847" cy="259801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010ED07A-CA42-4DDA-36D9-01E4794FD5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54720" y="3668472"/>
              <a:ext cx="1496519" cy="22526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D99C265E-E6C8-4CC9-F290-75D5972F60DE}"/>
                </a:ext>
              </a:extLst>
            </p:cNvPr>
            <p:cNvSpPr txBox="1"/>
            <p:nvPr/>
          </p:nvSpPr>
          <p:spPr>
            <a:xfrm rot="15456555">
              <a:off x="5779671" y="5328524"/>
              <a:ext cx="15898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Group &amp; historical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307543C7-4CF0-886E-DFA5-C4A8FA58B9F2}"/>
                </a:ext>
              </a:extLst>
            </p:cNvPr>
            <p:cNvSpPr txBox="1"/>
            <p:nvPr/>
          </p:nvSpPr>
          <p:spPr>
            <a:xfrm rot="13850537">
              <a:off x="6349757" y="4782460"/>
              <a:ext cx="18868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Embodied and lived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953BA15-E14F-8CCA-AB9F-BC90B20EF53B}"/>
                </a:ext>
              </a:extLst>
            </p:cNvPr>
            <p:cNvSpPr txBox="1"/>
            <p:nvPr/>
          </p:nvSpPr>
          <p:spPr>
            <a:xfrm rot="14334595">
              <a:off x="6247705" y="4931622"/>
              <a:ext cx="17341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Formal, explicit and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propogated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3FEADF91-F632-9F21-B869-D1B78C725179}"/>
                </a:ext>
              </a:extLst>
            </p:cNvPr>
            <p:cNvSpPr txBox="1"/>
            <p:nvPr/>
          </p:nvSpPr>
          <p:spPr>
            <a:xfrm rot="15138944">
              <a:off x="6022740" y="5147812"/>
              <a:ext cx="16300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Affinity, ideology &amp; aversions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F744D91-EA1B-5928-D9BC-10B195B370B0}"/>
                </a:ext>
              </a:extLst>
            </p:cNvPr>
            <p:cNvSpPr txBox="1"/>
            <p:nvPr/>
          </p:nvSpPr>
          <p:spPr>
            <a:xfrm rot="16377008">
              <a:off x="5096911" y="5157403"/>
              <a:ext cx="18411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Relational &amp;  emotional literacy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CE33A8EE-7149-AC14-F99D-16D5C6DA90B8}"/>
                </a:ext>
              </a:extLst>
            </p:cNvPr>
            <p:cNvCxnSpPr>
              <a:cxnSpLocks/>
            </p:cNvCxnSpPr>
            <p:nvPr/>
          </p:nvCxnSpPr>
          <p:spPr>
            <a:xfrm>
              <a:off x="4687257" y="808862"/>
              <a:ext cx="1209395" cy="231523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AEFBF4BC-78FF-DBE9-FDD4-21DAEA2E5F5B}"/>
                </a:ext>
              </a:extLst>
            </p:cNvPr>
            <p:cNvCxnSpPr>
              <a:cxnSpLocks/>
            </p:cNvCxnSpPr>
            <p:nvPr/>
          </p:nvCxnSpPr>
          <p:spPr>
            <a:xfrm>
              <a:off x="5055352" y="638317"/>
              <a:ext cx="887373" cy="24735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917753D-2EEE-99BA-220C-9F0AC006A1F7}"/>
                </a:ext>
              </a:extLst>
            </p:cNvPr>
            <p:cNvSpPr txBox="1"/>
            <p:nvPr/>
          </p:nvSpPr>
          <p:spPr>
            <a:xfrm rot="3439639">
              <a:off x="4231315" y="1505113"/>
              <a:ext cx="16300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Genetic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&amp; Intergenerational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C0DEC100-FA51-0CC3-3A8A-4733A253736A}"/>
                </a:ext>
              </a:extLst>
            </p:cNvPr>
            <p:cNvSpPr txBox="1"/>
            <p:nvPr/>
          </p:nvSpPr>
          <p:spPr>
            <a:xfrm rot="4497176">
              <a:off x="4751284" y="1381977"/>
              <a:ext cx="16300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Lifespan &amp; migration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2F45FE65-7398-4ECF-8F57-1D6BDF14BA3F}"/>
                </a:ext>
              </a:extLst>
            </p:cNvPr>
            <p:cNvSpPr txBox="1"/>
            <p:nvPr/>
          </p:nvSpPr>
          <p:spPr>
            <a:xfrm rot="3141391">
              <a:off x="3980751" y="1801439"/>
              <a:ext cx="16300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Collective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140ECB2-8DEA-047D-9A44-5AD3BB86671B}"/>
                </a:ext>
              </a:extLst>
            </p:cNvPr>
            <p:cNvSpPr txBox="1"/>
            <p:nvPr/>
          </p:nvSpPr>
          <p:spPr>
            <a:xfrm rot="3873269">
              <a:off x="4639156" y="1248499"/>
              <a:ext cx="10886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Generation N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B936D77D-F6A4-0BE6-DA30-5F47B4880BE1}"/>
                </a:ext>
              </a:extLst>
            </p:cNvPr>
            <p:cNvSpPr txBox="1"/>
            <p:nvPr/>
          </p:nvSpPr>
          <p:spPr>
            <a:xfrm rot="4932108">
              <a:off x="5056778" y="1337149"/>
              <a:ext cx="16300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Here and now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83664AC-7FDE-6B48-5086-506C988617E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32769" y="1610487"/>
              <a:ext cx="2432711" cy="183066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4BBA91E0-8539-614F-38F9-6AAC357FF9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0190" y="3477387"/>
              <a:ext cx="3068681" cy="695441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24FD738C-427A-E032-40F4-A170492FFD6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6528" y="2706846"/>
              <a:ext cx="3076099" cy="7497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2123D032-F3C0-DEC3-1A8D-5FBBFBAD46E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83435" y="2112994"/>
              <a:ext cx="2818486" cy="133926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C0AF99C8-C3E6-6DAB-ADC3-3016CD1F8E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3808" y="3668472"/>
              <a:ext cx="2420172" cy="11498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DC7A1A25-6E77-CEDD-D48D-66ECC01163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0495" y="3677466"/>
              <a:ext cx="2183485" cy="153029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3D92C0F6-C116-9DD6-103A-D83C8B24FF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4130" y="3677466"/>
              <a:ext cx="1796469" cy="19395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5C1755F3-772D-01C9-9368-E8CC9038E4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32428" y="3179727"/>
              <a:ext cx="3109099" cy="26715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FD5CC6F0-E115-5836-74CA-9AAE42061A51}"/>
                </a:ext>
              </a:extLst>
            </p:cNvPr>
            <p:cNvSpPr txBox="1"/>
            <p:nvPr/>
          </p:nvSpPr>
          <p:spPr>
            <a:xfrm rot="20092799">
              <a:off x="7142393" y="2564876"/>
              <a:ext cx="16300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Personal 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2C45094-DF72-B17F-92B8-E649E58A796C}"/>
                </a:ext>
              </a:extLst>
            </p:cNvPr>
            <p:cNvSpPr txBox="1"/>
            <p:nvPr/>
          </p:nvSpPr>
          <p:spPr>
            <a:xfrm rot="21137131">
              <a:off x="3051426" y="3594344"/>
              <a:ext cx="22218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Identity e.g.class, gender, age 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31224464-43C3-F22D-75B2-ED4561519370}"/>
                </a:ext>
              </a:extLst>
            </p:cNvPr>
            <p:cNvSpPr txBox="1"/>
            <p:nvPr/>
          </p:nvSpPr>
          <p:spPr>
            <a:xfrm rot="1786107">
              <a:off x="3437315" y="2318884"/>
              <a:ext cx="1703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Sensory </a:t>
              </a:r>
              <a:r>
                <a:rPr lang="en-GB" sz="1200" dirty="0">
                  <a:latin typeface="Calibri" panose="020F0502020204030204"/>
                </a:rPr>
                <a:t>and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motor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4EAE6EAA-7EC0-E6C7-82FC-16C6031F281B}"/>
                </a:ext>
              </a:extLst>
            </p:cNvPr>
            <p:cNvSpPr txBox="1"/>
            <p:nvPr/>
          </p:nvSpPr>
          <p:spPr>
            <a:xfrm rot="1248978">
              <a:off x="3216604" y="2640573"/>
              <a:ext cx="20998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Relational, sexual, emotional, existential &amp; transcendental 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D347B809-7552-6392-3BC2-575C77C56B6C}"/>
                </a:ext>
              </a:extLst>
            </p:cNvPr>
            <p:cNvSpPr txBox="1"/>
            <p:nvPr/>
          </p:nvSpPr>
          <p:spPr>
            <a:xfrm rot="581920">
              <a:off x="3106892" y="3025065"/>
              <a:ext cx="17374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Health, pain, and capacity</a:t>
              </a: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758B664B-4848-390A-A145-93F13C9E9178}"/>
                </a:ext>
              </a:extLst>
            </p:cNvPr>
            <p:cNvSpPr txBox="1"/>
            <p:nvPr/>
          </p:nvSpPr>
          <p:spPr>
            <a:xfrm rot="272412">
              <a:off x="3081562" y="3290313"/>
              <a:ext cx="250156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Body interoception, expression,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image &amp; aesthetic 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9CC20851-0C8E-46D4-CBBB-605AE5649704}"/>
                </a:ext>
              </a:extLst>
            </p:cNvPr>
            <p:cNvSpPr txBox="1"/>
            <p:nvPr/>
          </p:nvSpPr>
          <p:spPr>
            <a:xfrm rot="18032757">
              <a:off x="4065405" y="4830787"/>
              <a:ext cx="19817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Communication &amp; social style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E8F12AA6-24D8-082D-4BDE-F9461A8271DE}"/>
                </a:ext>
              </a:extLst>
            </p:cNvPr>
            <p:cNvSpPr txBox="1"/>
            <p:nvPr/>
          </p:nvSpPr>
          <p:spPr>
            <a:xfrm rot="19888722">
              <a:off x="3290456" y="4350195"/>
              <a:ext cx="17973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Relational &amp; attachment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B8E41111-5101-BD82-6129-8501E11D6B7C}"/>
                </a:ext>
              </a:extLst>
            </p:cNvPr>
            <p:cNvSpPr txBox="1"/>
            <p:nvPr/>
          </p:nvSpPr>
          <p:spPr>
            <a:xfrm rot="18729246">
              <a:off x="3858497" y="4814402"/>
              <a:ext cx="15702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Language(s) and meaning 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2E50175A-1A17-F2DA-41F9-346A1E33CE72}"/>
                </a:ext>
              </a:extLst>
            </p:cNvPr>
            <p:cNvSpPr txBox="1"/>
            <p:nvPr/>
          </p:nvSpPr>
          <p:spPr>
            <a:xfrm rot="19377606">
              <a:off x="3493413" y="4524294"/>
              <a:ext cx="17927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Learning &amp; information processing styles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F465EC47-626A-B5D5-D194-E1D6EA1B3781}"/>
                </a:ext>
              </a:extLst>
            </p:cNvPr>
            <p:cNvSpPr txBox="1"/>
            <p:nvPr/>
          </p:nvSpPr>
          <p:spPr>
            <a:xfrm rot="20539792">
              <a:off x="3084885" y="3857501"/>
              <a:ext cx="23445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Cognitive, processing, thinking, emotional &amp; behavioural styles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BFDA666D-3B6B-49F5-E823-FEE2F6975349}"/>
                </a:ext>
              </a:extLst>
            </p:cNvPr>
            <p:cNvSpPr txBox="1"/>
            <p:nvPr/>
          </p:nvSpPr>
          <p:spPr>
            <a:xfrm rot="17437656">
              <a:off x="4532636" y="5103127"/>
              <a:ext cx="16300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Survival responses &amp; personality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63B8D55E-0F0E-6FAF-81BF-3FF5019F2473}"/>
                </a:ext>
              </a:extLst>
            </p:cNvPr>
            <p:cNvSpPr txBox="1"/>
            <p:nvPr/>
          </p:nvSpPr>
          <p:spPr>
            <a:xfrm rot="16755676">
              <a:off x="4895572" y="5293107"/>
              <a:ext cx="16300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Attention &amp; Executive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3" name="Graphic 12" descr="Male profile with solid fill">
              <a:extLst>
                <a:ext uri="{FF2B5EF4-FFF2-40B4-BE49-F238E27FC236}">
                  <a16:creationId xmlns:a16="http://schemas.microsoft.com/office/drawing/2014/main" id="{22BD35D8-D4E8-4A23-299C-8A84BB330D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92691" y="3461289"/>
              <a:ext cx="276425" cy="276425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6664B72-C455-D28F-7484-9EF44B68E752}"/>
                </a:ext>
              </a:extLst>
            </p:cNvPr>
            <p:cNvSpPr txBox="1"/>
            <p:nvPr/>
          </p:nvSpPr>
          <p:spPr>
            <a:xfrm rot="18133939">
              <a:off x="6159376" y="1616663"/>
              <a:ext cx="2001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Knowledge and philosophical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DB08A9E4-4AEC-4CF4-B80D-978FF55E4E15}"/>
                </a:ext>
              </a:extLst>
            </p:cNvPr>
            <p:cNvSpPr/>
            <p:nvPr/>
          </p:nvSpPr>
          <p:spPr>
            <a:xfrm>
              <a:off x="5507665" y="2998440"/>
              <a:ext cx="880554" cy="880554"/>
            </a:xfrm>
            <a:prstGeom prst="ellipse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61AF580-DC3E-2118-0A93-61FF4C0C2A5F}"/>
                </a:ext>
              </a:extLst>
            </p:cNvPr>
            <p:cNvSpPr txBox="1"/>
            <p:nvPr/>
          </p:nvSpPr>
          <p:spPr>
            <a:xfrm>
              <a:off x="5459715" y="3275318"/>
              <a:ext cx="9941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Experience</a:t>
              </a:r>
            </a:p>
          </p:txBody>
        </p:sp>
        <p:pic>
          <p:nvPicPr>
            <p:cNvPr id="45" name="Graphic 44" descr="Male profile with solid fill">
              <a:extLst>
                <a:ext uri="{FF2B5EF4-FFF2-40B4-BE49-F238E27FC236}">
                  <a16:creationId xmlns:a16="http://schemas.microsoft.com/office/drawing/2014/main" id="{4FD26CC5-1983-D8E2-D163-AE4237B250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28241" y="3538796"/>
              <a:ext cx="276425" cy="276425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3091CA8-F4B1-D923-6289-8BE814592544}"/>
                </a:ext>
              </a:extLst>
            </p:cNvPr>
            <p:cNvSpPr txBox="1"/>
            <p:nvPr/>
          </p:nvSpPr>
          <p:spPr>
            <a:xfrm rot="1560701">
              <a:off x="6605063" y="4160043"/>
              <a:ext cx="214280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GB" sz="1050" dirty="0">
                  <a:solidFill>
                    <a:prstClr val="black"/>
                  </a:solidFill>
                </a:rPr>
                <a:t>Individual-&gt;Personal(x) -&gt; Indirect &amp; Institutional(x) -&gt; Structural -&gt; </a:t>
              </a:r>
            </a:p>
            <a:p>
              <a:pPr lvl="0">
                <a:defRPr/>
              </a:pPr>
              <a:r>
                <a:rPr lang="en-GB" sz="1050" dirty="0">
                  <a:solidFill>
                    <a:prstClr val="black"/>
                  </a:solidFill>
                </a:rPr>
                <a:t>               Sociocultural -&gt; Planet</a:t>
              </a:r>
              <a:endParaRPr lang="en-GB" sz="1050" dirty="0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246F1DE-D836-4BED-D810-3211131F67D1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3829878"/>
              <a:ext cx="565135" cy="251683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1FED2EA-CACF-2674-84AB-BB63F138827F}"/>
                </a:ext>
              </a:extLst>
            </p:cNvPr>
            <p:cNvSpPr txBox="1"/>
            <p:nvPr/>
          </p:nvSpPr>
          <p:spPr>
            <a:xfrm rot="15703427">
              <a:off x="5525864" y="5387754"/>
              <a:ext cx="15490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Psycho- education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F54D655-D949-FEA3-1AF7-904C465B94F4}"/>
                </a:ext>
              </a:extLst>
            </p:cNvPr>
            <p:cNvSpPr txBox="1"/>
            <p:nvPr/>
          </p:nvSpPr>
          <p:spPr>
            <a:xfrm>
              <a:off x="7902094" y="5035542"/>
              <a:ext cx="34996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/>
                <a:t>🌍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FDCD3CE-4BC8-9CEE-94CA-429FECB65B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0205" y="6080338"/>
            <a:ext cx="1798476" cy="5547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52854E-8774-8D1B-4E80-FDA6D9F82F5A}"/>
              </a:ext>
            </a:extLst>
          </p:cNvPr>
          <p:cNvSpPr txBox="1"/>
          <p:nvPr/>
        </p:nvSpPr>
        <p:spPr>
          <a:xfrm rot="1393494">
            <a:off x="6979759" y="4104710"/>
            <a:ext cx="216114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1050" b="1" u="sng" dirty="0">
                <a:solidFill>
                  <a:prstClr val="black"/>
                </a:solidFill>
              </a:rPr>
              <a:t>Culture, events, resources, policy..</a:t>
            </a:r>
            <a:endParaRPr lang="en-GB" sz="1050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0717D5-C425-6A5B-7171-47E69673EEA2}"/>
              </a:ext>
            </a:extLst>
          </p:cNvPr>
          <p:cNvSpPr txBox="1"/>
          <p:nvPr/>
        </p:nvSpPr>
        <p:spPr>
          <a:xfrm>
            <a:off x="435619" y="514699"/>
            <a:ext cx="22926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consideration of </a:t>
            </a:r>
          </a:p>
          <a:p>
            <a:endParaRPr lang="en-GB" dirty="0"/>
          </a:p>
          <a:p>
            <a:r>
              <a:rPr lang="en-GB" i="1" dirty="0"/>
              <a:t>DIFFERENCE, NORMATIVITY, OPPORTUNITY AND BARRIERS</a:t>
            </a:r>
          </a:p>
          <a:p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0196D0-4D4E-3AE9-079F-F2DB92900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675868" y="5012626"/>
            <a:ext cx="10515600" cy="530421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Level 2 - Self</a:t>
            </a:r>
          </a:p>
        </p:txBody>
      </p:sp>
    </p:spTree>
    <p:extLst>
      <p:ext uri="{BB962C8B-B14F-4D97-AF65-F5344CB8AC3E}">
        <p14:creationId xmlns:p14="http://schemas.microsoft.com/office/powerpoint/2010/main" val="3933074015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3C26BE-13DE-800B-06CC-88AC8F42E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545" y="0"/>
            <a:ext cx="515691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6C4BC0-9B0C-413F-B8F7-C3ABDC0790CC}"/>
              </a:ext>
            </a:extLst>
          </p:cNvPr>
          <p:cNvSpPr txBox="1"/>
          <p:nvPr/>
        </p:nvSpPr>
        <p:spPr>
          <a:xfrm>
            <a:off x="998289" y="1686187"/>
            <a:ext cx="18539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Continuous </a:t>
            </a:r>
            <a:r>
              <a:rPr lang="en-GB" dirty="0"/>
              <a:t>l</a:t>
            </a:r>
            <a:r>
              <a:rPr lang="en-GB"/>
              <a:t>earning </a:t>
            </a:r>
            <a:r>
              <a:rPr lang="en-GB" dirty="0"/>
              <a:t>and reflecting on  contextual aspects through training, </a:t>
            </a:r>
            <a:r>
              <a:rPr lang="en-GB" dirty="0" err="1"/>
              <a:t>supervison</a:t>
            </a:r>
            <a:r>
              <a:rPr lang="en-GB" dirty="0"/>
              <a:t>, and practice</a:t>
            </a:r>
          </a:p>
        </p:txBody>
      </p:sp>
    </p:spTree>
    <p:extLst>
      <p:ext uri="{BB962C8B-B14F-4D97-AF65-F5344CB8AC3E}">
        <p14:creationId xmlns:p14="http://schemas.microsoft.com/office/powerpoint/2010/main" val="3532935747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7451E-4EA4-BF0A-416C-B2230D984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75946-1A9F-98A0-C4D3-79AF5AA13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Step 2/5: Change view of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C8269-693B-C316-1CC7-A85CB545D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4630222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87D25-7CCB-8182-05A4-EC8A0D6C3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D04BB-6000-6AA1-3486-3E7E1DD46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Relationship 1.0 (As-is)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FABE0C2-CE74-0F34-4E3C-B03ACD89E6A3}"/>
              </a:ext>
            </a:extLst>
          </p:cNvPr>
          <p:cNvSpPr/>
          <p:nvPr/>
        </p:nvSpPr>
        <p:spPr>
          <a:xfrm>
            <a:off x="2634399" y="1809050"/>
            <a:ext cx="1951348" cy="170625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 Experience</a:t>
            </a:r>
          </a:p>
        </p:txBody>
      </p:sp>
      <p:pic>
        <p:nvPicPr>
          <p:cNvPr id="6" name="Graphic 5" descr="School boy with solid fill">
            <a:extLst>
              <a:ext uri="{FF2B5EF4-FFF2-40B4-BE49-F238E27FC236}">
                <a16:creationId xmlns:a16="http://schemas.microsoft.com/office/drawing/2014/main" id="{9001C747-4D60-B7C2-6086-E6AA9F44A1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1293" y="3019953"/>
            <a:ext cx="417559" cy="49534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F6F9AC2-402D-970C-4765-88C90218249A}"/>
              </a:ext>
            </a:extLst>
          </p:cNvPr>
          <p:cNvSpPr/>
          <p:nvPr/>
        </p:nvSpPr>
        <p:spPr>
          <a:xfrm>
            <a:off x="7349373" y="1809050"/>
            <a:ext cx="1951348" cy="170625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 Experience</a:t>
            </a:r>
          </a:p>
        </p:txBody>
      </p:sp>
      <p:pic>
        <p:nvPicPr>
          <p:cNvPr id="4" name="Graphic 3" descr="School boy with solid fill">
            <a:extLst>
              <a:ext uri="{FF2B5EF4-FFF2-40B4-BE49-F238E27FC236}">
                <a16:creationId xmlns:a16="http://schemas.microsoft.com/office/drawing/2014/main" id="{6C17D85D-0F35-8846-AB38-7F72D0912D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16267" y="3019953"/>
            <a:ext cx="417559" cy="495348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D3440BA-4AE8-6429-33AB-F3922CBCD809}"/>
              </a:ext>
            </a:extLst>
          </p:cNvPr>
          <p:cNvCxnSpPr/>
          <p:nvPr/>
        </p:nvCxnSpPr>
        <p:spPr>
          <a:xfrm>
            <a:off x="4857553" y="2643323"/>
            <a:ext cx="2318994" cy="0"/>
          </a:xfrm>
          <a:prstGeom prst="straightConnector1">
            <a:avLst/>
          </a:prstGeom>
          <a:ln w="2222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4019CFC-63F9-8A0D-6BD2-582B0E6061E2}"/>
              </a:ext>
            </a:extLst>
          </p:cNvPr>
          <p:cNvSpPr txBox="1"/>
          <p:nvPr/>
        </p:nvSpPr>
        <p:spPr>
          <a:xfrm>
            <a:off x="5368174" y="2136634"/>
            <a:ext cx="1602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Relationship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1C6D52-6531-55E3-2E52-7AA6A5432AF4}"/>
              </a:ext>
            </a:extLst>
          </p:cNvPr>
          <p:cNvSpPr txBox="1"/>
          <p:nvPr/>
        </p:nvSpPr>
        <p:spPr>
          <a:xfrm>
            <a:off x="5624072" y="3174922"/>
            <a:ext cx="949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(Role power)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5541184-E8B9-097F-3A35-10515B7F91FF}"/>
              </a:ext>
            </a:extLst>
          </p:cNvPr>
          <p:cNvCxnSpPr>
            <a:cxnSpLocks/>
          </p:cNvCxnSpPr>
          <p:nvPr/>
        </p:nvCxnSpPr>
        <p:spPr>
          <a:xfrm flipV="1">
            <a:off x="6040252" y="2764043"/>
            <a:ext cx="0" cy="290160"/>
          </a:xfrm>
          <a:prstGeom prst="straightConnector1">
            <a:avLst/>
          </a:prstGeom>
          <a:ln w="12700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0F75BDF-1A76-9675-26B6-92954A4ECDA9}"/>
              </a:ext>
            </a:extLst>
          </p:cNvPr>
          <p:cNvSpPr txBox="1"/>
          <p:nvPr/>
        </p:nvSpPr>
        <p:spPr>
          <a:xfrm>
            <a:off x="3610073" y="3854227"/>
            <a:ext cx="49718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Doesn’t explicitly consider self and lived-in context in relationships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Limited relational scope = exclusionary of relational contexts (e.g., class, belief systems)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Individualised /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decontextual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empathy may be inadequate, shallow and harmful without explicit embedding of contexts (contextual empathy) (Ahmad, 2025)</a:t>
            </a:r>
          </a:p>
        </p:txBody>
      </p:sp>
    </p:spTree>
    <p:extLst>
      <p:ext uri="{BB962C8B-B14F-4D97-AF65-F5344CB8AC3E}">
        <p14:creationId xmlns:p14="http://schemas.microsoft.com/office/powerpoint/2010/main" val="9436834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5F678-8C72-D5FD-2602-F4D6E35BB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C37C1C4C-1903-313B-AED3-84B46065E2F7}"/>
              </a:ext>
            </a:extLst>
          </p:cNvPr>
          <p:cNvSpPr/>
          <p:nvPr/>
        </p:nvSpPr>
        <p:spPr>
          <a:xfrm>
            <a:off x="8030136" y="4011006"/>
            <a:ext cx="584460" cy="471340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52DB28-9010-418D-A096-C43D89728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364" y="153512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Relationship revisited</a:t>
            </a:r>
            <a:endParaRPr lang="en-GB" sz="1800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1CCC826E-93C7-0B2E-CD58-73CBC841469D}"/>
              </a:ext>
            </a:extLst>
          </p:cNvPr>
          <p:cNvSpPr/>
          <p:nvPr/>
        </p:nvSpPr>
        <p:spPr>
          <a:xfrm>
            <a:off x="6457429" y="1880549"/>
            <a:ext cx="3729873" cy="3516198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E3DCF-12A5-8671-326F-76658E44C088}"/>
              </a:ext>
            </a:extLst>
          </p:cNvPr>
          <p:cNvSpPr txBox="1"/>
          <p:nvPr/>
        </p:nvSpPr>
        <p:spPr>
          <a:xfrm>
            <a:off x="5997088" y="5406173"/>
            <a:ext cx="1055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Below surface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99F02E-F739-ACAE-B498-7D1B51434398}"/>
              </a:ext>
            </a:extLst>
          </p:cNvPr>
          <p:cNvSpPr txBox="1"/>
          <p:nvPr/>
        </p:nvSpPr>
        <p:spPr>
          <a:xfrm>
            <a:off x="9797661" y="5396747"/>
            <a:ext cx="70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C2C0BA-AF65-554D-6C30-3C3F0DDC3F63}"/>
              </a:ext>
            </a:extLst>
          </p:cNvPr>
          <p:cNvSpPr txBox="1"/>
          <p:nvPr/>
        </p:nvSpPr>
        <p:spPr>
          <a:xfrm>
            <a:off x="7576864" y="1511217"/>
            <a:ext cx="1845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Relational Scope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EF195A-BBB9-1444-323A-B7B414A060EB}"/>
              </a:ext>
            </a:extLst>
          </p:cNvPr>
          <p:cNvCxnSpPr>
            <a:cxnSpLocks/>
            <a:endCxn id="21" idx="3"/>
          </p:cNvCxnSpPr>
          <p:nvPr/>
        </p:nvCxnSpPr>
        <p:spPr>
          <a:xfrm flipV="1">
            <a:off x="6457429" y="4284531"/>
            <a:ext cx="1743842" cy="1121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E4AAE80-52A1-F078-57FE-694CB3D0F611}"/>
              </a:ext>
            </a:extLst>
          </p:cNvPr>
          <p:cNvCxnSpPr>
            <a:cxnSpLocks/>
            <a:stCxn id="4" idx="4"/>
            <a:endCxn id="21" idx="5"/>
          </p:cNvCxnSpPr>
          <p:nvPr/>
        </p:nvCxnSpPr>
        <p:spPr>
          <a:xfrm flipH="1" flipV="1">
            <a:off x="8443460" y="4284531"/>
            <a:ext cx="1743842" cy="1112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605F515-86FF-6641-97C1-0FF9B6F59741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8322365" y="1880549"/>
            <a:ext cx="1" cy="2198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F690EE07-0016-CFA7-F103-19F4224C84D4}"/>
              </a:ext>
            </a:extLst>
          </p:cNvPr>
          <p:cNvSpPr/>
          <p:nvPr/>
        </p:nvSpPr>
        <p:spPr>
          <a:xfrm>
            <a:off x="8151112" y="4079351"/>
            <a:ext cx="342507" cy="240383"/>
          </a:xfrm>
          <a:prstGeom prst="ellipse">
            <a:avLst/>
          </a:prstGeom>
          <a:solidFill>
            <a:schemeClr val="accent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5DC047E-199F-E255-5BE6-7FFE56E21CC2}"/>
              </a:ext>
            </a:extLst>
          </p:cNvPr>
          <p:cNvSpPr/>
          <p:nvPr/>
        </p:nvSpPr>
        <p:spPr>
          <a:xfrm>
            <a:off x="7785155" y="4810075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016D09F-508A-AA15-3ABB-D7ECC71490E1}"/>
              </a:ext>
            </a:extLst>
          </p:cNvPr>
          <p:cNvSpPr/>
          <p:nvPr/>
        </p:nvSpPr>
        <p:spPr>
          <a:xfrm>
            <a:off x="8531322" y="3287499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E7B2D69-DA55-B448-322B-648E20AF8812}"/>
              </a:ext>
            </a:extLst>
          </p:cNvPr>
          <p:cNvSpPr/>
          <p:nvPr/>
        </p:nvSpPr>
        <p:spPr>
          <a:xfrm>
            <a:off x="8537547" y="4810074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4F5F360-3CA8-911E-0F31-C7D55BECE8BE}"/>
              </a:ext>
            </a:extLst>
          </p:cNvPr>
          <p:cNvSpPr/>
          <p:nvPr/>
        </p:nvSpPr>
        <p:spPr>
          <a:xfrm>
            <a:off x="7576864" y="3974380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E63DAA4-5043-2FA4-8BF1-96AF55A53D7E}"/>
              </a:ext>
            </a:extLst>
          </p:cNvPr>
          <p:cNvSpPr/>
          <p:nvPr/>
        </p:nvSpPr>
        <p:spPr>
          <a:xfrm>
            <a:off x="8725360" y="3974380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2496ED1-F8C5-4403-09D1-95EEEF60BA81}"/>
              </a:ext>
            </a:extLst>
          </p:cNvPr>
          <p:cNvSpPr/>
          <p:nvPr/>
        </p:nvSpPr>
        <p:spPr>
          <a:xfrm>
            <a:off x="7738689" y="3287499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AE7A51-FF0F-12F3-A38D-F9C7F0CEF76D}"/>
              </a:ext>
            </a:extLst>
          </p:cNvPr>
          <p:cNvSpPr txBox="1"/>
          <p:nvPr/>
        </p:nvSpPr>
        <p:spPr>
          <a:xfrm>
            <a:off x="757288" y="1244887"/>
            <a:ext cx="4997611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600" b="1" dirty="0">
                <a:solidFill>
                  <a:prstClr val="black"/>
                </a:solidFill>
                <a:latin typeface="Calibri" panose="020F0502020204030204"/>
              </a:rPr>
              <a:t>Separation</a:t>
            </a: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 of “the relationship” from secondary approaches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n-GB" sz="1600" dirty="0"/>
              <a:t>The relationship’ is considered to be </a:t>
            </a:r>
            <a:r>
              <a:rPr lang="en-GB" sz="1600" b="1" dirty="0"/>
              <a:t>singular.</a:t>
            </a:r>
          </a:p>
          <a:p>
            <a:pPr marL="342900" lvl="0" indent="-342900">
              <a:buFont typeface="+mj-lt"/>
              <a:buAutoNum type="arabicPeriod"/>
              <a:defRPr/>
            </a:pPr>
            <a:endParaRPr lang="en-GB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Relationship is </a:t>
            </a:r>
            <a:r>
              <a:rPr lang="en-GB" sz="1600" b="1" dirty="0">
                <a:solidFill>
                  <a:prstClr val="black"/>
                </a:solidFill>
                <a:latin typeface="Calibri" panose="020F0502020204030204"/>
              </a:rPr>
              <a:t>not knowledgeless </a:t>
            </a: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(e.g., contextual empathy) to be relational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Not only </a:t>
            </a:r>
            <a:r>
              <a:rPr lang="en-GB" sz="1600" b="1" dirty="0">
                <a:solidFill>
                  <a:prstClr val="black"/>
                </a:solidFill>
                <a:latin typeface="Calibri" panose="020F0502020204030204"/>
              </a:rPr>
              <a:t>intra/interpersonal </a:t>
            </a: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relationships (e.g., group, institutes)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Mirroring of societal relations not acknowledged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n-GB" sz="1600" dirty="0"/>
              <a:t>Relationships </a:t>
            </a:r>
            <a:r>
              <a:rPr lang="en-GB" sz="1600" b="1" dirty="0"/>
              <a:t>arise from understanding (including contextual) </a:t>
            </a:r>
            <a:r>
              <a:rPr lang="en-GB" sz="1600" dirty="0"/>
              <a:t>which in turn lead to </a:t>
            </a:r>
            <a:r>
              <a:rPr lang="en-GB" sz="1600" b="1" dirty="0" err="1"/>
              <a:t>attunement</a:t>
            </a:r>
            <a:r>
              <a:rPr lang="en-GB" sz="1600" b="1" dirty="0"/>
              <a:t> of responses </a:t>
            </a:r>
            <a:r>
              <a:rPr lang="en-GB" sz="1600" dirty="0"/>
              <a:t>whether empathic, interventions, protocols, conceptualisation or to support client exploration.</a:t>
            </a:r>
          </a:p>
          <a:p>
            <a:pPr marL="342900" lvl="0" indent="-342900">
              <a:buFont typeface="+mj-lt"/>
              <a:buAutoNum type="arabicPeriod"/>
              <a:defRPr/>
            </a:pPr>
            <a:endParaRPr lang="en-GB" sz="1600" dirty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600" dirty="0"/>
              <a:t>Therefore, need to increase </a:t>
            </a:r>
            <a:r>
              <a:rPr lang="en-GB" sz="1600" b="1" dirty="0"/>
              <a:t>relational (empathic) scope </a:t>
            </a:r>
            <a:r>
              <a:rPr lang="en-GB" sz="1600" dirty="0"/>
              <a:t>or transference scope (psychoanalytic) (Ahmad, 2025, pg. 176)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56D7E6-9CBB-640F-B0B2-2A3736E94808}"/>
              </a:ext>
            </a:extLst>
          </p:cNvPr>
          <p:cNvSpPr txBox="1"/>
          <p:nvPr/>
        </p:nvSpPr>
        <p:spPr>
          <a:xfrm>
            <a:off x="7138241" y="6025142"/>
            <a:ext cx="2610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Relationship = D x S x 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8FD405-6EB8-F20D-0C19-B4C4BEA8B666}"/>
              </a:ext>
            </a:extLst>
          </p:cNvPr>
          <p:cNvSpPr txBox="1"/>
          <p:nvPr/>
        </p:nvSpPr>
        <p:spPr>
          <a:xfrm>
            <a:off x="9907571" y="2305721"/>
            <a:ext cx="1527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Good enough relationship is here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50CB49A-C22E-BC2B-EC50-6B6C6D4A796F}"/>
              </a:ext>
            </a:extLst>
          </p:cNvPr>
          <p:cNvCxnSpPr>
            <a:cxnSpLocks/>
            <a:stCxn id="16" idx="1"/>
            <a:endCxn id="21" idx="7"/>
          </p:cNvCxnSpPr>
          <p:nvPr/>
        </p:nvCxnSpPr>
        <p:spPr>
          <a:xfrm flipH="1">
            <a:off x="8443460" y="2721220"/>
            <a:ext cx="1464111" cy="1393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7BBF2FC-9040-4438-949D-5A9C523D9A3C}"/>
              </a:ext>
            </a:extLst>
          </p:cNvPr>
          <p:cNvSpPr txBox="1"/>
          <p:nvPr/>
        </p:nvSpPr>
        <p:spPr>
          <a:xfrm>
            <a:off x="10732581" y="3417887"/>
            <a:ext cx="10785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Good enough  not always here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CAB5233-3C4B-B7C3-8AD3-3A5BE17A7E70}"/>
              </a:ext>
            </a:extLst>
          </p:cNvPr>
          <p:cNvCxnSpPr>
            <a:cxnSpLocks/>
          </p:cNvCxnSpPr>
          <p:nvPr/>
        </p:nvCxnSpPr>
        <p:spPr>
          <a:xfrm flipH="1">
            <a:off x="9613146" y="3765113"/>
            <a:ext cx="1199398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FCC1508-C79D-736D-D7C6-1523243CEDBE}"/>
              </a:ext>
            </a:extLst>
          </p:cNvPr>
          <p:cNvSpPr txBox="1"/>
          <p:nvPr/>
        </p:nvSpPr>
        <p:spPr>
          <a:xfrm>
            <a:off x="5838643" y="6394474"/>
            <a:ext cx="47252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800" dirty="0">
                <a:solidFill>
                  <a:srgbClr val="000000"/>
                </a:solidFill>
                <a:latin typeface="Source Sans Pro" panose="020B0503030403020204" pitchFamily="34" charset="0"/>
              </a:rPr>
              <a:t>Relational Scope © 2025 by Mamood Ahmad is licensed under CC BY-ND 4.0. To view a copy of this license, visit https://creativecommons.org/licenses/by-nd/4.0/</a:t>
            </a:r>
            <a:endParaRPr lang="en-GB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2069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" grpId="0" animBg="1"/>
      <p:bldP spid="5" grpId="0"/>
      <p:bldP spid="6" grpId="0"/>
      <p:bldP spid="7" grpId="0"/>
      <p:bldP spid="21" grpId="0" animBg="1"/>
      <p:bldP spid="3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7" grpId="0"/>
      <p:bldP spid="19" grpId="0"/>
      <p:bldP spid="16" grpId="0"/>
      <p:bldP spid="18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29EE1-04A8-C95C-D483-8403C469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2284DB1-30CE-0811-67DD-7427F21C78B1}"/>
              </a:ext>
            </a:extLst>
          </p:cNvPr>
          <p:cNvSpPr txBox="1"/>
          <p:nvPr/>
        </p:nvSpPr>
        <p:spPr>
          <a:xfrm>
            <a:off x="1341518" y="6434458"/>
            <a:ext cx="1289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WICKET Embedded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8BC4AC0-1534-C64A-16F1-56B3DC203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895" y="0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Relationship 2.0 (To-be)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F1681E-3E82-2CC7-4C81-9077BE2FB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0740"/>
            <a:ext cx="12192000" cy="601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72737"/>
      </p:ext>
    </p:extLst>
  </p:cSld>
  <p:clrMapOvr>
    <a:masterClrMapping/>
  </p:clrMapOvr>
  <p:transition spd="slow"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8C37-71E6-4682-0E51-44D69DC45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4334"/>
          </a:xfrm>
        </p:spPr>
        <p:txBody>
          <a:bodyPr/>
          <a:lstStyle/>
          <a:p>
            <a:pPr algn="ctr"/>
            <a:r>
              <a:rPr lang="en-GB" dirty="0"/>
              <a:t>Relationship 2.0 (To-be)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CC10F-EE3A-4EE1-B260-5273FCC84A5F}"/>
              </a:ext>
            </a:extLst>
          </p:cNvPr>
          <p:cNvSpPr txBox="1"/>
          <p:nvPr/>
        </p:nvSpPr>
        <p:spPr>
          <a:xfrm>
            <a:off x="1206632" y="1127484"/>
            <a:ext cx="1000183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i="1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algn="ctr">
              <a:buFont typeface="+mj-lt"/>
              <a:buAutoNum type="arabicPeriod"/>
              <a:defRPr/>
            </a:pPr>
            <a:r>
              <a:rPr lang="en-GB" sz="2800" dirty="0"/>
              <a:t>Relationship is key to the wholeness solution (embeds within relational ethics)</a:t>
            </a:r>
          </a:p>
          <a:p>
            <a:pPr marL="342900" indent="-342900" algn="ctr">
              <a:buFont typeface="+mj-lt"/>
              <a:buAutoNum type="arabicPeriod"/>
              <a:defRPr/>
            </a:pPr>
            <a:endParaRPr lang="en-GB" sz="2800" dirty="0"/>
          </a:p>
          <a:p>
            <a:pPr marL="342900" indent="-342900" algn="ctr">
              <a:buFont typeface="+mj-lt"/>
              <a:buAutoNum type="arabicPeriod"/>
              <a:defRPr/>
            </a:pPr>
            <a:r>
              <a:rPr lang="en-GB" sz="2800" b="1" dirty="0"/>
              <a:t>Mandatory</a:t>
            </a:r>
            <a:r>
              <a:rPr lang="en-GB" sz="2800" dirty="0"/>
              <a:t> for stronger, structurally inclusive and fairness through the visibility of relational scope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2800" dirty="0"/>
          </a:p>
          <a:p>
            <a:pPr marL="342900" lvl="0" indent="-342900" algn="ctr">
              <a:buFont typeface="+mj-lt"/>
              <a:buAutoNum type="arabicPeriod"/>
              <a:defRPr/>
            </a:pPr>
            <a:r>
              <a:rPr lang="en-GB" sz="2800" b="1" dirty="0"/>
              <a:t>Welcomes (explicitly) whole population and ‘part’ experiences </a:t>
            </a:r>
            <a:r>
              <a:rPr lang="en-GB" sz="2800" dirty="0"/>
              <a:t>and their possibilities into the relationship for exploration and attuned responding</a:t>
            </a:r>
          </a:p>
          <a:p>
            <a:pPr marL="342900" indent="-342900" algn="ctr">
              <a:buFont typeface="+mj-lt"/>
              <a:buAutoNum type="arabicPeriod"/>
              <a:defRPr/>
            </a:pPr>
            <a:endParaRPr lang="en-GB" sz="2800" dirty="0"/>
          </a:p>
          <a:p>
            <a:pPr marL="342900" indent="-342900" algn="ctr">
              <a:buFont typeface="+mj-lt"/>
              <a:buAutoNum type="arabicPeriod"/>
              <a:defRPr/>
            </a:pPr>
            <a:r>
              <a:rPr lang="en-GB" sz="2800" b="1" dirty="0"/>
              <a:t>Relationship shift retains modality theory with minimal disruption or cost to curricula or practice</a:t>
            </a:r>
            <a:endParaRPr kumimoji="0" lang="en-GB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i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389971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BD117AA6-6026-1ABD-2EA8-FD8876C36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086FD-92EE-EA7F-3DA6-234641687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797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Step 3/5: Continually Embed Context (WICKET)</a:t>
            </a:r>
            <a:br>
              <a:rPr lang="en-GB" dirty="0"/>
            </a:br>
            <a:br>
              <a:rPr lang="en-GB" dirty="0"/>
            </a:br>
            <a:r>
              <a:rPr lang="en-GB" sz="2700" i="1" dirty="0"/>
              <a:t>Apply context (WICKET) to assess, enrich and embed mainstream knowledge and practices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E9EA15A-C90C-DE30-0AD2-9587F163DFC0}"/>
              </a:ext>
            </a:extLst>
          </p:cNvPr>
          <p:cNvSpPr/>
          <p:nvPr/>
        </p:nvSpPr>
        <p:spPr>
          <a:xfrm>
            <a:off x="2858297" y="3591611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DBBDDDA-D943-42F0-DB78-97CD04BE6A3B}"/>
              </a:ext>
            </a:extLst>
          </p:cNvPr>
          <p:cNvSpPr/>
          <p:nvPr/>
        </p:nvSpPr>
        <p:spPr>
          <a:xfrm>
            <a:off x="8657076" y="3429000"/>
            <a:ext cx="2164895" cy="119013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Domain X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(Context Embedded)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73B512D-64A0-0CCB-8FBF-4045663021E5}"/>
              </a:ext>
            </a:extLst>
          </p:cNvPr>
          <p:cNvSpPr/>
          <p:nvPr/>
        </p:nvSpPr>
        <p:spPr>
          <a:xfrm>
            <a:off x="5008281" y="2643474"/>
            <a:ext cx="1784630" cy="26852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Self-Dev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Causation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Theory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Skills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Practice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Supervision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Research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Ethics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Competencies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6024D80-D8D9-A34C-827D-4E31265E4C4D}"/>
              </a:ext>
            </a:extLst>
          </p:cNvPr>
          <p:cNvSpPr/>
          <p:nvPr/>
        </p:nvSpPr>
        <p:spPr>
          <a:xfrm>
            <a:off x="2287187" y="3337089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1C4C910-32B4-C088-7CE7-52AC6B25FB2E}"/>
              </a:ext>
            </a:extLst>
          </p:cNvPr>
          <p:cNvSpPr/>
          <p:nvPr/>
        </p:nvSpPr>
        <p:spPr>
          <a:xfrm>
            <a:off x="1763209" y="3610465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8759D61-E1C1-EE8C-74FF-88BB5642577A}"/>
              </a:ext>
            </a:extLst>
          </p:cNvPr>
          <p:cNvSpPr/>
          <p:nvPr/>
        </p:nvSpPr>
        <p:spPr>
          <a:xfrm>
            <a:off x="1763208" y="4079450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569EEC9-ED29-B422-0C3B-65AD89CACE1E}"/>
              </a:ext>
            </a:extLst>
          </p:cNvPr>
          <p:cNvSpPr/>
          <p:nvPr/>
        </p:nvSpPr>
        <p:spPr>
          <a:xfrm>
            <a:off x="2811166" y="4053524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7EB2232-A53E-48CC-2116-B65117503B19}"/>
              </a:ext>
            </a:extLst>
          </p:cNvPr>
          <p:cNvSpPr/>
          <p:nvPr/>
        </p:nvSpPr>
        <p:spPr>
          <a:xfrm>
            <a:off x="2287187" y="4326900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B31050F-B192-E30D-5984-276E260E5FD3}"/>
              </a:ext>
            </a:extLst>
          </p:cNvPr>
          <p:cNvSpPr/>
          <p:nvPr/>
        </p:nvSpPr>
        <p:spPr>
          <a:xfrm>
            <a:off x="3789572" y="3799002"/>
            <a:ext cx="1291472" cy="395923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row: Curved Left 22">
            <a:extLst>
              <a:ext uri="{FF2B5EF4-FFF2-40B4-BE49-F238E27FC236}">
                <a16:creationId xmlns:a16="http://schemas.microsoft.com/office/drawing/2014/main" id="{FB30E9F5-1767-F7A9-66C9-D3A289F7918D}"/>
              </a:ext>
            </a:extLst>
          </p:cNvPr>
          <p:cNvSpPr/>
          <p:nvPr/>
        </p:nvSpPr>
        <p:spPr>
          <a:xfrm rot="10800000">
            <a:off x="6826376" y="3775422"/>
            <a:ext cx="857858" cy="421323"/>
          </a:xfrm>
          <a:prstGeom prst="curvedLef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CED6B3A0-A661-530E-6C1D-99249AA36975}"/>
              </a:ext>
            </a:extLst>
          </p:cNvPr>
          <p:cNvSpPr/>
          <p:nvPr/>
        </p:nvSpPr>
        <p:spPr>
          <a:xfrm>
            <a:off x="7751162" y="3820209"/>
            <a:ext cx="838986" cy="374716"/>
          </a:xfrm>
          <a:prstGeom prst="curvedLef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CB357A-AEA6-1B1C-363B-3C566935A04A}"/>
              </a:ext>
            </a:extLst>
          </p:cNvPr>
          <p:cNvSpPr txBox="1"/>
          <p:nvPr/>
        </p:nvSpPr>
        <p:spPr>
          <a:xfrm>
            <a:off x="7343705" y="3472089"/>
            <a:ext cx="980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12DFFB-BE89-688F-DF7B-849AC0CAA058}"/>
              </a:ext>
            </a:extLst>
          </p:cNvPr>
          <p:cNvSpPr txBox="1"/>
          <p:nvPr/>
        </p:nvSpPr>
        <p:spPr>
          <a:xfrm>
            <a:off x="3178807" y="5526242"/>
            <a:ext cx="6276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simple process question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: 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ow does WICKET impact Domain X?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DAA86B-D6A9-CC79-B3D4-BF741C69B6FF}"/>
              </a:ext>
            </a:extLst>
          </p:cNvPr>
          <p:cNvSpPr txBox="1"/>
          <p:nvPr/>
        </p:nvSpPr>
        <p:spPr>
          <a:xfrm>
            <a:off x="2370587" y="3893601"/>
            <a:ext cx="590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EXP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9BD1C-7E05-9AE5-F9AE-965B574E05D6}"/>
              </a:ext>
            </a:extLst>
          </p:cNvPr>
          <p:cNvSpPr txBox="1"/>
          <p:nvPr/>
        </p:nvSpPr>
        <p:spPr>
          <a:xfrm>
            <a:off x="3242913" y="6234443"/>
            <a:ext cx="6094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 Mamood Ahmad 2026, From “A New Introduction to Counselling and Psychotherapy (Routledge Books)”.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Permission granted to share and reuse unmodified with attribution.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779D2F-C7FE-935C-677D-695D5DFB3F40}"/>
              </a:ext>
            </a:extLst>
          </p:cNvPr>
          <p:cNvSpPr txBox="1"/>
          <p:nvPr/>
        </p:nvSpPr>
        <p:spPr>
          <a:xfrm>
            <a:off x="1099299" y="3574365"/>
            <a:ext cx="956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B&amp;O</a:t>
            </a:r>
          </a:p>
          <a:p>
            <a:br>
              <a:rPr lang="en-GB" dirty="0"/>
            </a:br>
            <a:r>
              <a:rPr lang="en-GB" dirty="0"/>
              <a:t>N&amp;D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7252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08989-9995-ED53-47BF-8A1EE1FB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Grief (Context Embedded)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2B4B8-6FEE-FCEB-B3B8-1A8EE85D3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/>
              <a:t>Worldview: </a:t>
            </a:r>
            <a:r>
              <a:rPr lang="en-GB" dirty="0"/>
              <a:t>Influences meaning of loss, life and death, beliefs about justice, fairness and forgiveness, coping, and resilience</a:t>
            </a:r>
          </a:p>
          <a:p>
            <a:r>
              <a:rPr lang="en-GB" b="1" dirty="0"/>
              <a:t>Identity: </a:t>
            </a:r>
            <a:r>
              <a:rPr lang="en-GB" dirty="0"/>
              <a:t>Caregiver identity, family expectations, norms in ethnic and national groups, gender roles and neurodivergence experience</a:t>
            </a:r>
          </a:p>
          <a:p>
            <a:r>
              <a:rPr lang="en-GB" b="1" dirty="0"/>
              <a:t>Context (Lived): </a:t>
            </a:r>
            <a:r>
              <a:rPr lang="en-GB" dirty="0"/>
              <a:t>Norms of expression (stoic, emotional) including gender influences, community or family framework, rituals, who are more deserving of grief (disability, same-sex, stepparents, refugees, animals)</a:t>
            </a:r>
          </a:p>
          <a:p>
            <a:r>
              <a:rPr lang="en-GB" b="1" dirty="0"/>
              <a:t>Embodiment: </a:t>
            </a:r>
            <a:r>
              <a:rPr lang="en-GB" dirty="0"/>
              <a:t>Relational patterns, relational experience, relational depth, style of grieving (seek support or avoid) </a:t>
            </a:r>
          </a:p>
          <a:p>
            <a:r>
              <a:rPr lang="en-GB" b="1" dirty="0"/>
              <a:t>Knowledge: </a:t>
            </a:r>
            <a:r>
              <a:rPr lang="en-GB" dirty="0"/>
              <a:t>basis of what we belief (R/S, personal, science), theories (including personal), personal experiences, meaning and growth</a:t>
            </a:r>
          </a:p>
          <a:p>
            <a:r>
              <a:rPr lang="en-GB" b="1" dirty="0"/>
              <a:t>Time (Accumulation):</a:t>
            </a:r>
            <a:r>
              <a:rPr lang="en-GB" dirty="0"/>
              <a:t> Impact of grief over life stages (child, teenage, adult), intergenerational and collective</a:t>
            </a:r>
          </a:p>
        </p:txBody>
      </p:sp>
    </p:spTree>
    <p:extLst>
      <p:ext uri="{BB962C8B-B14F-4D97-AF65-F5344CB8AC3E}">
        <p14:creationId xmlns:p14="http://schemas.microsoft.com/office/powerpoint/2010/main" val="3306733766"/>
      </p:ext>
    </p:extLst>
  </p:cSld>
  <p:clrMapOvr>
    <a:masterClrMapping/>
  </p:clrMapOvr>
  <p:transition spd="slow">
    <p:cov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6DA701E-B252-B407-5CF5-98392AD13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Step 4/5 – Build Consciousness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21F2E7-B096-7DE8-093E-842390CB16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492" r="21465" b="-2"/>
          <a:stretch>
            <a:fillRect/>
          </a:stretch>
        </p:blipFill>
        <p:spPr>
          <a:xfrm>
            <a:off x="836612" y="2159635"/>
            <a:ext cx="5157787" cy="3684588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EB124-1396-EBAE-22A6-B3E8588F6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59635"/>
            <a:ext cx="5183188" cy="3684588"/>
          </a:xfrm>
        </p:spPr>
        <p:txBody>
          <a:bodyPr>
            <a:normAutofit/>
          </a:bodyPr>
          <a:lstStyle/>
          <a:p>
            <a:r>
              <a:rPr lang="en-GB" sz="2200" dirty="0"/>
              <a:t>Build evidence informed consciousness of the social, mental health, and therapeutic ecosystem, the opportunities and barriers to change within it, and how it connects to personal and collective practices.</a:t>
            </a:r>
          </a:p>
          <a:p>
            <a:endParaRPr lang="en-GB" sz="2200" dirty="0"/>
          </a:p>
          <a:p>
            <a:r>
              <a:rPr lang="en-GB" sz="2200" dirty="0"/>
              <a:t>All things equal can we individually and collectively serve the whole population? Who is advantaged/disadvantaged</a:t>
            </a:r>
          </a:p>
          <a:p>
            <a:endParaRPr lang="en-GB" sz="2200" dirty="0"/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393086644"/>
      </p:ext>
    </p:extLst>
  </p:cSld>
  <p:clrMapOvr>
    <a:masterClrMapping/>
  </p:clrMapOvr>
  <p:transition spd="slow">
    <p:cove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BA204-299A-3942-E7B7-B7D8A3FAF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AC3BA28-8502-4714-F6CA-6DB9B762B97F}"/>
              </a:ext>
            </a:extLst>
          </p:cNvPr>
          <p:cNvSpPr/>
          <p:nvPr/>
        </p:nvSpPr>
        <p:spPr>
          <a:xfrm>
            <a:off x="9198684" y="5158269"/>
            <a:ext cx="2615482" cy="9911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Whole teaching, learning and assessment standards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Whole relationality  throughout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63DF3B-8F3E-2527-992D-419FAE20DAD5}"/>
              </a:ext>
            </a:extLst>
          </p:cNvPr>
          <p:cNvSpPr/>
          <p:nvPr/>
        </p:nvSpPr>
        <p:spPr>
          <a:xfrm>
            <a:off x="753323" y="2403118"/>
            <a:ext cx="2662131" cy="19622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Scope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 (address barriers)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Usability and accessibility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Adjustment (flexibility)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Responsiveness (Timeliness)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</a:t>
            </a:r>
          </a:p>
        </p:txBody>
      </p:sp>
      <p:sp>
        <p:nvSpPr>
          <p:cNvPr id="37" name="Speech Bubble: Rectangle 36">
            <a:extLst>
              <a:ext uri="{FF2B5EF4-FFF2-40B4-BE49-F238E27FC236}">
                <a16:creationId xmlns:a16="http://schemas.microsoft.com/office/drawing/2014/main" id="{F9FB24D2-14E5-0768-D122-3A84C482B602}"/>
              </a:ext>
            </a:extLst>
          </p:cNvPr>
          <p:cNvSpPr/>
          <p:nvPr/>
        </p:nvSpPr>
        <p:spPr>
          <a:xfrm>
            <a:off x="4864643" y="2133732"/>
            <a:ext cx="2848147" cy="435055"/>
          </a:xfrm>
          <a:prstGeom prst="wedgeRectCallout">
            <a:avLst>
              <a:gd name="adj1" fmla="val -49866"/>
              <a:gd name="adj2" fmla="val 33611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 and mental health ecology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6A99668-4DA5-27E8-9BD6-A20F6C8338E7}"/>
              </a:ext>
            </a:extLst>
          </p:cNvPr>
          <p:cNvSpPr txBox="1"/>
          <p:nvPr/>
        </p:nvSpPr>
        <p:spPr>
          <a:xfrm>
            <a:off x="713310" y="2033786"/>
            <a:ext cx="27377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definition</a:t>
            </a:r>
          </a:p>
        </p:txBody>
      </p:sp>
      <p:pic>
        <p:nvPicPr>
          <p:cNvPr id="35" name="Graphic 34" descr="Construction Barricade outline">
            <a:extLst>
              <a:ext uri="{FF2B5EF4-FFF2-40B4-BE49-F238E27FC236}">
                <a16:creationId xmlns:a16="http://schemas.microsoft.com/office/drawing/2014/main" id="{82838232-CAF7-AA83-CA87-A56B23AB6E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71596" y="2891854"/>
            <a:ext cx="632333" cy="632333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2AB76414-7A66-0177-A399-EB01FA3E3984}"/>
              </a:ext>
            </a:extLst>
          </p:cNvPr>
          <p:cNvSpPr txBox="1"/>
          <p:nvPr/>
        </p:nvSpPr>
        <p:spPr>
          <a:xfrm>
            <a:off x="9076371" y="4760058"/>
            <a:ext cx="27377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Proficiency &amp; curriculum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F80D98C0-64F9-5448-5A76-BC5DAF8C0259}"/>
              </a:ext>
            </a:extLst>
          </p:cNvPr>
          <p:cNvSpPr/>
          <p:nvPr/>
        </p:nvSpPr>
        <p:spPr>
          <a:xfrm>
            <a:off x="4864643" y="1245591"/>
            <a:ext cx="2843346" cy="411251"/>
          </a:xfrm>
          <a:prstGeom prst="wedgeRectCallout">
            <a:avLst>
              <a:gd name="adj1" fmla="val -49866"/>
              <a:gd name="adj2" fmla="val 33611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Structural and sociocultural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A52BFD7-B6C1-33A1-0E87-5928CA4DD7FD}"/>
              </a:ext>
            </a:extLst>
          </p:cNvPr>
          <p:cNvSpPr txBox="1">
            <a:spLocks/>
          </p:cNvSpPr>
          <p:nvPr/>
        </p:nvSpPr>
        <p:spPr>
          <a:xfrm>
            <a:off x="996886" y="202094"/>
            <a:ext cx="10515600" cy="6104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 Light" panose="020F0302020204030204"/>
              </a:rPr>
              <a:t>Service in Context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Consciousness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296582-CB7A-4CD5-9B24-4E850C69B104}"/>
              </a:ext>
            </a:extLst>
          </p:cNvPr>
          <p:cNvSpPr txBox="1"/>
          <p:nvPr/>
        </p:nvSpPr>
        <p:spPr>
          <a:xfrm>
            <a:off x="3207472" y="6224755"/>
            <a:ext cx="6094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 Mamood Ahmad 2026, From “A New Introduction to Counselling and Psychotherapy (Routledge Books)”.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Permission granted to share and reuse unmodified with attribution.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FE7ED-3173-8F10-B75D-D13CF5401A79}"/>
              </a:ext>
            </a:extLst>
          </p:cNvPr>
          <p:cNvGrpSpPr/>
          <p:nvPr/>
        </p:nvGrpSpPr>
        <p:grpSpPr>
          <a:xfrm>
            <a:off x="4613016" y="3562611"/>
            <a:ext cx="3351402" cy="2408303"/>
            <a:chOff x="4613016" y="3384227"/>
            <a:chExt cx="3351402" cy="258668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12C593E-30B4-3A15-946F-5ABD681D4D6B}"/>
                </a:ext>
              </a:extLst>
            </p:cNvPr>
            <p:cNvGrpSpPr/>
            <p:nvPr/>
          </p:nvGrpSpPr>
          <p:grpSpPr>
            <a:xfrm>
              <a:off x="4613016" y="3384227"/>
              <a:ext cx="3351402" cy="2575677"/>
              <a:chOff x="4425417" y="3364433"/>
              <a:chExt cx="3378394" cy="2575677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6C702502-9429-22F6-3E68-34A0F227C4EC}"/>
                  </a:ext>
                </a:extLst>
              </p:cNvPr>
              <p:cNvSpPr/>
              <p:nvPr/>
            </p:nvSpPr>
            <p:spPr>
              <a:xfrm>
                <a:off x="4425417" y="3364433"/>
                <a:ext cx="3378394" cy="2575675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90834250-52EC-5897-EEDB-9E7605069B19}"/>
                  </a:ext>
                </a:extLst>
              </p:cNvPr>
              <p:cNvSpPr/>
              <p:nvPr/>
            </p:nvSpPr>
            <p:spPr>
              <a:xfrm>
                <a:off x="4760464" y="4082193"/>
                <a:ext cx="2645478" cy="1857914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DAA75048-5209-5C10-1CA9-17ECAB379F2F}"/>
                  </a:ext>
                </a:extLst>
              </p:cNvPr>
              <p:cNvSpPr/>
              <p:nvPr/>
            </p:nvSpPr>
            <p:spPr>
              <a:xfrm>
                <a:off x="5363084" y="4983708"/>
                <a:ext cx="1465832" cy="956402"/>
              </a:xfrm>
              <a:prstGeom prst="ellipse">
                <a:avLst/>
              </a:prstGeom>
              <a:solidFill>
                <a:srgbClr val="92D05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Proficiency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9EFC1B0-9065-878D-05A9-5FEF69F938AE}"/>
                  </a:ext>
                </a:extLst>
              </p:cNvPr>
              <p:cNvSpPr txBox="1"/>
              <p:nvPr/>
            </p:nvSpPr>
            <p:spPr>
              <a:xfrm>
                <a:off x="5322368" y="4505585"/>
                <a:ext cx="22825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Delivery Organisation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688128-4B29-CC18-F94B-E34EAE11737D}"/>
                  </a:ext>
                </a:extLst>
              </p:cNvPr>
              <p:cNvSpPr txBox="1"/>
              <p:nvPr/>
            </p:nvSpPr>
            <p:spPr>
              <a:xfrm>
                <a:off x="5578012" y="3521995"/>
                <a:ext cx="1898602" cy="420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Service</a:t>
                </a:r>
              </a:p>
            </p:txBody>
          </p:sp>
        </p:grp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03BB50E-D6A2-1350-BCD2-54B0B7304521}"/>
                </a:ext>
              </a:extLst>
            </p:cNvPr>
            <p:cNvCxnSpPr/>
            <p:nvPr/>
          </p:nvCxnSpPr>
          <p:spPr>
            <a:xfrm>
              <a:off x="6293064" y="4760058"/>
              <a:ext cx="0" cy="4262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CE5BF56-D238-C8C1-462B-D978823778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88717" y="3878333"/>
              <a:ext cx="0" cy="4840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1" name="Graphic 10" descr="Tree With Roots outline">
              <a:extLst>
                <a:ext uri="{FF2B5EF4-FFF2-40B4-BE49-F238E27FC236}">
                  <a16:creationId xmlns:a16="http://schemas.microsoft.com/office/drawing/2014/main" id="{ABD035A5-E956-2591-72A5-BFE6399602F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05418" y="5591164"/>
              <a:ext cx="379751" cy="379751"/>
            </a:xfrm>
            <a:prstGeom prst="rect">
              <a:avLst/>
            </a:prstGeom>
          </p:spPr>
        </p:pic>
      </p:grp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3B980D3-A06C-D284-70B5-0BB284489F81}"/>
              </a:ext>
            </a:extLst>
          </p:cNvPr>
          <p:cNvCxnSpPr>
            <a:cxnSpLocks/>
          </p:cNvCxnSpPr>
          <p:nvPr/>
        </p:nvCxnSpPr>
        <p:spPr>
          <a:xfrm flipV="1">
            <a:off x="6658458" y="5401099"/>
            <a:ext cx="2278972" cy="263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0001D2-4AD6-F84E-06EF-3D74AB6EAF36}"/>
              </a:ext>
            </a:extLst>
          </p:cNvPr>
          <p:cNvGrpSpPr/>
          <p:nvPr/>
        </p:nvGrpSpPr>
        <p:grpSpPr>
          <a:xfrm>
            <a:off x="675972" y="4678570"/>
            <a:ext cx="4826829" cy="1535647"/>
            <a:chOff x="675972" y="4678570"/>
            <a:chExt cx="4826829" cy="1535647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9EA9A5F-81BB-70C1-D3B9-A252CF885EB9}"/>
                </a:ext>
              </a:extLst>
            </p:cNvPr>
            <p:cNvSpPr/>
            <p:nvPr/>
          </p:nvSpPr>
          <p:spPr>
            <a:xfrm>
              <a:off x="736637" y="5071942"/>
              <a:ext cx="2615483" cy="114227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Governance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Service design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Culture and messages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Whole relationality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Deliver and measure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A6EB044-F589-66E5-1B99-D0CDDFF0531F}"/>
                </a:ext>
              </a:extLst>
            </p:cNvPr>
            <p:cNvSpPr txBox="1"/>
            <p:nvPr/>
          </p:nvSpPr>
          <p:spPr>
            <a:xfrm>
              <a:off x="675972" y="4678570"/>
              <a:ext cx="26621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Delivery culture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77325EB7-F341-6DCC-6E60-3F2820950563}"/>
                </a:ext>
              </a:extLst>
            </p:cNvPr>
            <p:cNvCxnSpPr>
              <a:cxnSpLocks/>
              <a:stCxn id="13" idx="1"/>
              <a:endCxn id="24" idx="3"/>
            </p:cNvCxnSpPr>
            <p:nvPr/>
          </p:nvCxnSpPr>
          <p:spPr>
            <a:xfrm flipH="1">
              <a:off x="3352120" y="4768342"/>
              <a:ext cx="2150681" cy="87473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CD3E7CC-3A24-B873-DB17-347CF5E33E57}"/>
              </a:ext>
            </a:extLst>
          </p:cNvPr>
          <p:cNvCxnSpPr>
            <a:cxnSpLocks/>
            <a:stCxn id="17" idx="1"/>
            <a:endCxn id="26" idx="3"/>
          </p:cNvCxnSpPr>
          <p:nvPr/>
        </p:nvCxnSpPr>
        <p:spPr>
          <a:xfrm flipH="1" flipV="1">
            <a:off x="3415454" y="3384228"/>
            <a:ext cx="2340948" cy="5208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 descr="Door Open outline">
            <a:extLst>
              <a:ext uri="{FF2B5EF4-FFF2-40B4-BE49-F238E27FC236}">
                <a16:creationId xmlns:a16="http://schemas.microsoft.com/office/drawing/2014/main" id="{6CD1EF4E-352C-889A-0F2E-298A92BDAA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54693" y="3381818"/>
            <a:ext cx="524954" cy="524954"/>
          </a:xfrm>
          <a:prstGeom prst="rect">
            <a:avLst/>
          </a:prstGeom>
        </p:spPr>
      </p:pic>
      <p:pic>
        <p:nvPicPr>
          <p:cNvPr id="27" name="Graphic 26" descr="Users outline">
            <a:extLst>
              <a:ext uri="{FF2B5EF4-FFF2-40B4-BE49-F238E27FC236}">
                <a16:creationId xmlns:a16="http://schemas.microsoft.com/office/drawing/2014/main" id="{FD78FFAD-2F4A-0113-0808-8C249E552A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71596" y="2403118"/>
            <a:ext cx="632332" cy="632332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C0985A5-73AE-29E3-F13E-2AAE26829D1A}"/>
              </a:ext>
            </a:extLst>
          </p:cNvPr>
          <p:cNvCxnSpPr>
            <a:stCxn id="22" idx="3"/>
            <a:endCxn id="35" idx="1"/>
          </p:cNvCxnSpPr>
          <p:nvPr/>
        </p:nvCxnSpPr>
        <p:spPr>
          <a:xfrm flipV="1">
            <a:off x="7579647" y="3208021"/>
            <a:ext cx="1491949" cy="436274"/>
          </a:xfrm>
          <a:prstGeom prst="straightConnector1">
            <a:avLst/>
          </a:prstGeom>
          <a:ln>
            <a:prstDash val="dashDot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6C0F851-DA8B-2DEE-4662-94154EB0B142}"/>
              </a:ext>
            </a:extLst>
          </p:cNvPr>
          <p:cNvSpPr txBox="1"/>
          <p:nvPr/>
        </p:nvSpPr>
        <p:spPr>
          <a:xfrm>
            <a:off x="7797944" y="3058268"/>
            <a:ext cx="849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Barriers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A01B23E-DA96-D22A-43B8-A79B42BBEB9C}"/>
              </a:ext>
            </a:extLst>
          </p:cNvPr>
          <p:cNvSpPr txBox="1"/>
          <p:nvPr/>
        </p:nvSpPr>
        <p:spPr>
          <a:xfrm>
            <a:off x="6917410" y="3793070"/>
            <a:ext cx="849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270EBD3-6349-3195-E96B-4CEE22E0D95C}"/>
              </a:ext>
            </a:extLst>
          </p:cNvPr>
          <p:cNvCxnSpPr>
            <a:stCxn id="6" idx="0"/>
            <a:endCxn id="37" idx="2"/>
          </p:cNvCxnSpPr>
          <p:nvPr/>
        </p:nvCxnSpPr>
        <p:spPr>
          <a:xfrm flipV="1">
            <a:off x="6288717" y="2568787"/>
            <a:ext cx="0" cy="99382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F1DCEBA-4995-6B8C-1FF6-714470B9AF5E}"/>
              </a:ext>
            </a:extLst>
          </p:cNvPr>
          <p:cNvCxnSpPr>
            <a:cxnSpLocks/>
            <a:endCxn id="5" idx="2"/>
          </p:cNvCxnSpPr>
          <p:nvPr/>
        </p:nvCxnSpPr>
        <p:spPr>
          <a:xfrm flipV="1">
            <a:off x="6286316" y="1656842"/>
            <a:ext cx="0" cy="4768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CF46531-31BF-1CC0-41E5-410C824C1AB7}"/>
              </a:ext>
            </a:extLst>
          </p:cNvPr>
          <p:cNvSpPr txBox="1"/>
          <p:nvPr/>
        </p:nvSpPr>
        <p:spPr>
          <a:xfrm>
            <a:off x="5416335" y="1679850"/>
            <a:ext cx="1068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Policy and influence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920DE6-BD48-3C98-7765-C308C3EE14B5}"/>
              </a:ext>
            </a:extLst>
          </p:cNvPr>
          <p:cNvSpPr txBox="1"/>
          <p:nvPr/>
        </p:nvSpPr>
        <p:spPr>
          <a:xfrm>
            <a:off x="5758647" y="4432349"/>
            <a:ext cx="1068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Policy and direct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52F2DE9-81DB-9CE1-6988-5964EAA8208A}"/>
              </a:ext>
            </a:extLst>
          </p:cNvPr>
          <p:cNvSpPr txBox="1"/>
          <p:nvPr/>
        </p:nvSpPr>
        <p:spPr>
          <a:xfrm>
            <a:off x="8937430" y="2205809"/>
            <a:ext cx="1137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BB80D4-C398-CA68-CC9B-B42BE94C7369}"/>
              </a:ext>
            </a:extLst>
          </p:cNvPr>
          <p:cNvSpPr txBox="1"/>
          <p:nvPr/>
        </p:nvSpPr>
        <p:spPr>
          <a:xfrm>
            <a:off x="5448719" y="2813091"/>
            <a:ext cx="1068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Policy and influence</a:t>
            </a:r>
          </a:p>
        </p:txBody>
      </p:sp>
    </p:spTree>
    <p:extLst>
      <p:ext uri="{BB962C8B-B14F-4D97-AF65-F5344CB8AC3E}">
        <p14:creationId xmlns:p14="http://schemas.microsoft.com/office/powerpoint/2010/main" val="29902105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7" grpId="0" animBg="1"/>
      <p:bldP spid="41" grpId="0"/>
      <p:bldP spid="48" grpId="0"/>
      <p:bldP spid="5" grpId="0" animBg="1"/>
      <p:bldP spid="33" grpId="0"/>
      <p:bldP spid="34" grpId="0"/>
      <p:bldP spid="44" grpId="0"/>
      <p:bldP spid="46" grpId="0"/>
      <p:bldP spid="47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F33EB-C920-27A2-56A8-5294F3ECF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98AF25DA-07DB-C67F-D827-C2A8D9B8E743}"/>
              </a:ext>
            </a:extLst>
          </p:cNvPr>
          <p:cNvSpPr/>
          <p:nvPr/>
        </p:nvSpPr>
        <p:spPr>
          <a:xfrm>
            <a:off x="3574134" y="1263192"/>
            <a:ext cx="5043731" cy="39565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3346C4E-4C79-9973-F183-0132D9DE5F4D}"/>
              </a:ext>
            </a:extLst>
          </p:cNvPr>
          <p:cNvSpPr/>
          <p:nvPr/>
        </p:nvSpPr>
        <p:spPr>
          <a:xfrm>
            <a:off x="4008158" y="1866508"/>
            <a:ext cx="4176074" cy="335320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50845DB-0215-6EAD-9D5D-7E9EA08B861E}"/>
              </a:ext>
            </a:extLst>
          </p:cNvPr>
          <p:cNvSpPr/>
          <p:nvPr/>
        </p:nvSpPr>
        <p:spPr>
          <a:xfrm>
            <a:off x="4545484" y="2366128"/>
            <a:ext cx="3082565" cy="285358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5EF023-F951-1925-BC53-9F532C428D6F}"/>
              </a:ext>
            </a:extLst>
          </p:cNvPr>
          <p:cNvSpPr txBox="1"/>
          <p:nvPr/>
        </p:nvSpPr>
        <p:spPr>
          <a:xfrm>
            <a:off x="3048785" y="5866834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Whole Self © 2025 by Mamood Ahmad is licensed under CC BY-ND 4.0. To view a copy of this license, visit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  <a:hlinkClick r:id="rId3"/>
              </a:rPr>
              <a:t>https://creativecommons.org/licenses/by-nd/4.0/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A New Introduction to Counselling and Psychotherapy [ Routledge books]</a:t>
            </a:r>
            <a:endParaRPr kumimoji="0" lang="en-GB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diagram of different types of experience&#10;&#10;AI-generated content may be incorrect.">
            <a:extLst>
              <a:ext uri="{FF2B5EF4-FFF2-40B4-BE49-F238E27FC236}">
                <a16:creationId xmlns:a16="http://schemas.microsoft.com/office/drawing/2014/main" id="{325DF729-8D21-BEF8-3B0F-75252EB1B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729" y="2955709"/>
            <a:ext cx="1962541" cy="18956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3BBAF0-5CA2-0985-E46C-1DE48CD1C376}"/>
              </a:ext>
            </a:extLst>
          </p:cNvPr>
          <p:cNvSpPr txBox="1"/>
          <p:nvPr/>
        </p:nvSpPr>
        <p:spPr>
          <a:xfrm>
            <a:off x="5514090" y="1906924"/>
            <a:ext cx="1164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Delivery Organisation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8D8977-DE0E-AC77-51FA-F5AC19DC37C4}"/>
              </a:ext>
            </a:extLst>
          </p:cNvPr>
          <p:cNvSpPr txBox="1"/>
          <p:nvPr/>
        </p:nvSpPr>
        <p:spPr>
          <a:xfrm>
            <a:off x="5589507" y="2460159"/>
            <a:ext cx="1164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Standards &amp;  Proficiency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FC6073-3B29-C3AD-2E81-36816F5D02FF}"/>
              </a:ext>
            </a:extLst>
          </p:cNvPr>
          <p:cNvSpPr txBox="1"/>
          <p:nvPr/>
        </p:nvSpPr>
        <p:spPr>
          <a:xfrm>
            <a:off x="5504661" y="1364364"/>
            <a:ext cx="1164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Service and Practice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533950-CEBD-92BC-11F6-94229804DEC5}"/>
              </a:ext>
            </a:extLst>
          </p:cNvPr>
          <p:cNvSpPr/>
          <p:nvPr/>
        </p:nvSpPr>
        <p:spPr>
          <a:xfrm>
            <a:off x="8851658" y="2507293"/>
            <a:ext cx="2615482" cy="10806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Embed into standards (and</a:t>
            </a:r>
            <a:r>
              <a:rPr kumimoji="0" lang="en-GB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org policies)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teaching, learning and assessment (including staff development)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ACDCDE-807D-F7A1-9E6E-1C7BD0745585}"/>
              </a:ext>
            </a:extLst>
          </p:cNvPr>
          <p:cNvSpPr/>
          <p:nvPr/>
        </p:nvSpPr>
        <p:spPr>
          <a:xfrm>
            <a:off x="828472" y="1866508"/>
            <a:ext cx="2615482" cy="9340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Embed into governance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organisation culture, functions (e.g., Marketing/HR/Events), environment, and service design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76C441-A610-EC78-6AEB-C34BA0A21F44}"/>
              </a:ext>
            </a:extLst>
          </p:cNvPr>
          <p:cNvSpPr/>
          <p:nvPr/>
        </p:nvSpPr>
        <p:spPr>
          <a:xfrm>
            <a:off x="8851658" y="1313652"/>
            <a:ext cx="2615482" cy="5932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Embed into service*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(training or client service)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practice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1D59795-F40B-799C-3078-E17192B1874C}"/>
              </a:ext>
            </a:extLst>
          </p:cNvPr>
          <p:cNvCxnSpPr>
            <a:cxnSpLocks/>
          </p:cNvCxnSpPr>
          <p:nvPr/>
        </p:nvCxnSpPr>
        <p:spPr>
          <a:xfrm flipV="1">
            <a:off x="3263401" y="2168534"/>
            <a:ext cx="2278972" cy="263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DECE389-22D9-5408-BE66-EA66AB2FFDB8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6553394" y="1610288"/>
            <a:ext cx="2298264" cy="156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A85CD3D-2978-D3FD-69FF-B359E4D7BCEA}"/>
              </a:ext>
            </a:extLst>
          </p:cNvPr>
          <p:cNvCxnSpPr>
            <a:cxnSpLocks/>
          </p:cNvCxnSpPr>
          <p:nvPr/>
        </p:nvCxnSpPr>
        <p:spPr>
          <a:xfrm flipH="1">
            <a:off x="6553394" y="2784882"/>
            <a:ext cx="2298264" cy="156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4DD5100-0426-0109-5943-C0092FB63D6D}"/>
              </a:ext>
            </a:extLst>
          </p:cNvPr>
          <p:cNvSpPr/>
          <p:nvPr/>
        </p:nvSpPr>
        <p:spPr>
          <a:xfrm>
            <a:off x="828472" y="3587925"/>
            <a:ext cx="2615482" cy="10123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Adopt wholeness</a:t>
            </a:r>
            <a:r>
              <a:rPr kumimoji="0" lang="en-GB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solution </a:t>
            </a:r>
            <a:r>
              <a:rPr kumimoji="0" lang="en-GB" sz="1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as reference for understanding relationships and individual/group barriers incl. access/</a:t>
            </a:r>
            <a:r>
              <a:rPr kumimoji="0" lang="en-GB" sz="14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ibility</a:t>
            </a:r>
            <a:r>
              <a:rPr kumimoji="0" lang="en-GB" sz="1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7019022-87B2-85C8-3DB9-5C7D7D945AAB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3396520" y="3869893"/>
            <a:ext cx="1718209" cy="336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3CE274-43A5-B7CB-06A0-ED3276CB24FD}"/>
              </a:ext>
            </a:extLst>
          </p:cNvPr>
          <p:cNvSpPr txBox="1">
            <a:spLocks/>
          </p:cNvSpPr>
          <p:nvPr/>
        </p:nvSpPr>
        <p:spPr>
          <a:xfrm>
            <a:off x="996886" y="202094"/>
            <a:ext cx="10515600" cy="6104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Embedded (Practice) Organisation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3F64B2-94EB-E329-DB4D-C70044D6E783}"/>
              </a:ext>
            </a:extLst>
          </p:cNvPr>
          <p:cNvSpPr/>
          <p:nvPr/>
        </p:nvSpPr>
        <p:spPr>
          <a:xfrm>
            <a:off x="8851658" y="4755501"/>
            <a:ext cx="2615482" cy="10806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*Quality of service and practice is only as good as</a:t>
            </a:r>
            <a:r>
              <a:rPr kumimoji="0" lang="en-GB" sz="1400" b="0" i="1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staff and organisation knowledge and proficiency.</a:t>
            </a: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6116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A7EA1-0BAA-B0BD-7DF4-C8D235AE6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Step 5 – Action Advocacy and Next Steps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634967A9-CC78-D4D8-3293-85466B307C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00326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2235477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10938</TotalTime>
  <Words>2675</Words>
  <Application>Microsoft Office PowerPoint</Application>
  <PresentationFormat>Widescreen</PresentationFormat>
  <Paragraphs>471</Paragraphs>
  <Slides>33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Aptos</vt:lpstr>
      <vt:lpstr>Arial</vt:lpstr>
      <vt:lpstr>Calibri</vt:lpstr>
      <vt:lpstr>Calibri Light</vt:lpstr>
      <vt:lpstr>Source Sans Pro</vt:lpstr>
      <vt:lpstr>times new roman</vt:lpstr>
      <vt:lpstr>TT Chocolates</vt:lpstr>
      <vt:lpstr>2_Office Theme</vt:lpstr>
      <vt:lpstr>Resources and notes</vt:lpstr>
      <vt:lpstr>Please Advocate</vt:lpstr>
      <vt:lpstr>PowerPoint Presentation</vt:lpstr>
      <vt:lpstr>PowerPoint Presentation</vt:lpstr>
      <vt:lpstr>The Wholeness Solution In 5-Easy Steps</vt:lpstr>
      <vt:lpstr>Agenda</vt:lpstr>
      <vt:lpstr>PowerPoint Presentation</vt:lpstr>
      <vt:lpstr>Current Landscape (As-is)</vt:lpstr>
      <vt:lpstr>Whole Embedded Architecture: An Augmented Baseline for Helping</vt:lpstr>
      <vt:lpstr>The Wholeness solution</vt:lpstr>
      <vt:lpstr>Wholeness Solution: Adopted tutors and organisations</vt:lpstr>
      <vt:lpstr>PowerPoint Presentation</vt:lpstr>
      <vt:lpstr>Wholeness in 5-Steps</vt:lpstr>
      <vt:lpstr>Step 1/5: Change view of self</vt:lpstr>
      <vt:lpstr>Self Experience v1.0 (As-is)</vt:lpstr>
      <vt:lpstr>Good news: Secondary add-ons are universal and formative of the self</vt:lpstr>
      <vt:lpstr>Self Experience v2.0 (To-be) Use WICKET for remembering intersecting contexts </vt:lpstr>
      <vt:lpstr>PowerPoint Presentation</vt:lpstr>
      <vt:lpstr>PowerPoint Presentation</vt:lpstr>
      <vt:lpstr>Pedagogy (WICKET)</vt:lpstr>
      <vt:lpstr>Level 2 - Self</vt:lpstr>
      <vt:lpstr>PowerPoint Presentation</vt:lpstr>
      <vt:lpstr>Step 2/5: Change view of relationships</vt:lpstr>
      <vt:lpstr>Relationship 1.0 (As-is)</vt:lpstr>
      <vt:lpstr>Relationship revisited</vt:lpstr>
      <vt:lpstr>Relationship 2.0 (To-be)</vt:lpstr>
      <vt:lpstr>Relationship 2.0 (To-be)</vt:lpstr>
      <vt:lpstr>Step 3/5: Continually Embed Context (WICKET)  Apply context (WICKET) to assess, enrich and embed mainstream knowledge and practices</vt:lpstr>
      <vt:lpstr>Example: Grief (Context Embedded)</vt:lpstr>
      <vt:lpstr>Step 4/5 – Build Consciousness</vt:lpstr>
      <vt:lpstr>PowerPoint Presentation</vt:lpstr>
      <vt:lpstr>PowerPoint Presentation</vt:lpstr>
      <vt:lpstr>Step 5 – Action Advocacy and 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TADF Focus</dc:creator>
  <cp:lastModifiedBy>TADF Focus</cp:lastModifiedBy>
  <cp:revision>15</cp:revision>
  <dcterms:created xsi:type="dcterms:W3CDTF">2024-11-27T14:32:54Z</dcterms:created>
  <dcterms:modified xsi:type="dcterms:W3CDTF">2026-05-06T09:35:01Z</dcterms:modified>
</cp:coreProperties>
</file>