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8" r:id="rId3"/>
    <p:sldMasterId id="2147483720" r:id="rId4"/>
  </p:sldMasterIdLst>
  <p:notesMasterIdLst>
    <p:notesMasterId r:id="rId37"/>
  </p:notesMasterIdLst>
  <p:sldIdLst>
    <p:sldId id="2495" r:id="rId5"/>
    <p:sldId id="2266" r:id="rId6"/>
    <p:sldId id="2496" r:id="rId7"/>
    <p:sldId id="2236" r:id="rId8"/>
    <p:sldId id="2367" r:id="rId9"/>
    <p:sldId id="2493" r:id="rId10"/>
    <p:sldId id="2440" r:id="rId11"/>
    <p:sldId id="2479" r:id="rId12"/>
    <p:sldId id="2429" r:id="rId13"/>
    <p:sldId id="2430" r:id="rId14"/>
    <p:sldId id="2416" r:id="rId15"/>
    <p:sldId id="2485" r:id="rId16"/>
    <p:sldId id="2486" r:id="rId17"/>
    <p:sldId id="2291" r:id="rId18"/>
    <p:sldId id="2239" r:id="rId19"/>
    <p:sldId id="2395" r:id="rId20"/>
    <p:sldId id="2330" r:id="rId21"/>
    <p:sldId id="2492" r:id="rId22"/>
    <p:sldId id="2432" r:id="rId23"/>
    <p:sldId id="2249" r:id="rId24"/>
    <p:sldId id="2308" r:id="rId25"/>
    <p:sldId id="2443" r:id="rId26"/>
    <p:sldId id="2481" r:id="rId27"/>
    <p:sldId id="2242" r:id="rId28"/>
    <p:sldId id="2243" r:id="rId29"/>
    <p:sldId id="2252" r:id="rId30"/>
    <p:sldId id="2497" r:id="rId31"/>
    <p:sldId id="2488" r:id="rId32"/>
    <p:sldId id="2484" r:id="rId33"/>
    <p:sldId id="2466" r:id="rId34"/>
    <p:sldId id="2491" r:id="rId35"/>
    <p:sldId id="244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mad, Mamood" initials="AM" lastIdx="2" clrIdx="0">
    <p:extLst>
      <p:ext uri="{19B8F6BF-5375-455C-9EA6-DF929625EA0E}">
        <p15:presenceInfo xmlns:p15="http://schemas.microsoft.com/office/powerpoint/2012/main" userId="S::mamood.ahmad@dxc.com::79c38db8-e7af-4d99-9a6f-834c954228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F0345C-2463-4FD0-BA35-05DD33AEB2A1}" v="29" dt="2026-05-06T09:56:50.2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01" autoAdjust="0"/>
    <p:restoredTop sz="84840" autoAdjust="0"/>
  </p:normalViewPr>
  <p:slideViewPr>
    <p:cSldViewPr snapToGrid="0">
      <p:cViewPr varScale="1">
        <p:scale>
          <a:sx n="87" d="100"/>
          <a:sy n="87" d="100"/>
        </p:scale>
        <p:origin x="5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F Focus" userId="f80ad0ba3a0aa502" providerId="LiveId" clId="{AE512255-27A0-46F6-96DA-277819A1D5CA}"/>
    <pc:docChg chg="undo custSel addSld delSld modSld sldOrd delMainMaster">
      <pc:chgData name="TADF Focus" userId="f80ad0ba3a0aa502" providerId="LiveId" clId="{AE512255-27A0-46F6-96DA-277819A1D5CA}" dt="2026-05-06T10:06:09.201" v="2853" actId="113"/>
      <pc:docMkLst>
        <pc:docMk/>
      </pc:docMkLst>
      <pc:sldChg chg="addSp modSp mod">
        <pc:chgData name="TADF Focus" userId="f80ad0ba3a0aa502" providerId="LiveId" clId="{AE512255-27A0-46F6-96DA-277819A1D5CA}" dt="2026-05-06T09:59:10.523" v="2306" actId="1076"/>
        <pc:sldMkLst>
          <pc:docMk/>
          <pc:sldMk cId="4256716619" sldId="2243"/>
        </pc:sldMkLst>
        <pc:spChg chg="add mod">
          <ac:chgData name="TADF Focus" userId="f80ad0ba3a0aa502" providerId="LiveId" clId="{AE512255-27A0-46F6-96DA-277819A1D5CA}" dt="2026-05-06T09:59:10.523" v="2306" actId="1076"/>
          <ac:spMkLst>
            <pc:docMk/>
            <pc:sldMk cId="4256716619" sldId="2243"/>
            <ac:spMk id="4" creationId="{94C2D328-7CBD-FD94-DEDA-E77BB0825674}"/>
          </ac:spMkLst>
        </pc:spChg>
      </pc:sldChg>
      <pc:sldChg chg="modSp mod">
        <pc:chgData name="TADF Focus" userId="f80ad0ba3a0aa502" providerId="LiveId" clId="{AE512255-27A0-46F6-96DA-277819A1D5CA}" dt="2026-05-06T09:47:11.745" v="1287" actId="255"/>
        <pc:sldMkLst>
          <pc:docMk/>
          <pc:sldMk cId="895767083" sldId="2249"/>
        </pc:sldMkLst>
        <pc:spChg chg="mod">
          <ac:chgData name="TADF Focus" userId="f80ad0ba3a0aa502" providerId="LiveId" clId="{AE512255-27A0-46F6-96DA-277819A1D5CA}" dt="2026-05-06T09:47:11.745" v="1287" actId="255"/>
          <ac:spMkLst>
            <pc:docMk/>
            <pc:sldMk cId="895767083" sldId="2249"/>
            <ac:spMk id="2" creationId="{2DBEB820-EBB7-9F5D-BD12-BE990078C68F}"/>
          </ac:spMkLst>
        </pc:spChg>
      </pc:sldChg>
      <pc:sldChg chg="modSp add mod">
        <pc:chgData name="TADF Focus" userId="f80ad0ba3a0aa502" providerId="LiveId" clId="{AE512255-27A0-46F6-96DA-277819A1D5CA}" dt="2026-05-06T09:54:50.593" v="1999" actId="27636"/>
        <pc:sldMkLst>
          <pc:docMk/>
          <pc:sldMk cId="308749760" sldId="2252"/>
        </pc:sldMkLst>
        <pc:spChg chg="mod">
          <ac:chgData name="TADF Focus" userId="f80ad0ba3a0aa502" providerId="LiveId" clId="{AE512255-27A0-46F6-96DA-277819A1D5CA}" dt="2026-05-06T09:54:50.593" v="1999" actId="27636"/>
          <ac:spMkLst>
            <pc:docMk/>
            <pc:sldMk cId="308749760" sldId="2252"/>
            <ac:spMk id="3" creationId="{A3B5C52E-816E-AD60-7642-E00E122A4556}"/>
          </ac:spMkLst>
        </pc:spChg>
      </pc:sldChg>
      <pc:sldChg chg="add del">
        <pc:chgData name="TADF Focus" userId="f80ad0ba3a0aa502" providerId="LiveId" clId="{AE512255-27A0-46F6-96DA-277819A1D5CA}" dt="2026-05-06T09:54:54.275" v="2000" actId="47"/>
        <pc:sldMkLst>
          <pc:docMk/>
          <pc:sldMk cId="489824846" sldId="2253"/>
        </pc:sldMkLst>
      </pc:sldChg>
      <pc:sldChg chg="add del">
        <pc:chgData name="TADF Focus" userId="f80ad0ba3a0aa502" providerId="LiveId" clId="{AE512255-27A0-46F6-96DA-277819A1D5CA}" dt="2026-05-06T09:54:54.275" v="2000" actId="47"/>
        <pc:sldMkLst>
          <pc:docMk/>
          <pc:sldMk cId="3149276756" sldId="2255"/>
        </pc:sldMkLst>
      </pc:sldChg>
      <pc:sldChg chg="modSp mod">
        <pc:chgData name="TADF Focus" userId="f80ad0ba3a0aa502" providerId="LiveId" clId="{AE512255-27A0-46F6-96DA-277819A1D5CA}" dt="2026-05-06T09:47:17.007" v="1299" actId="20577"/>
        <pc:sldMkLst>
          <pc:docMk/>
          <pc:sldMk cId="517252871" sldId="2308"/>
        </pc:sldMkLst>
        <pc:spChg chg="mod">
          <ac:chgData name="TADF Focus" userId="f80ad0ba3a0aa502" providerId="LiveId" clId="{AE512255-27A0-46F6-96DA-277819A1D5CA}" dt="2026-05-06T09:47:17.007" v="1299" actId="20577"/>
          <ac:spMkLst>
            <pc:docMk/>
            <pc:sldMk cId="517252871" sldId="2308"/>
            <ac:spMk id="2" creationId="{80D086FD-92EE-EA7F-3DA6-234641687990}"/>
          </ac:spMkLst>
        </pc:spChg>
      </pc:sldChg>
      <pc:sldChg chg="modSp mod">
        <pc:chgData name="TADF Focus" userId="f80ad0ba3a0aa502" providerId="LiveId" clId="{AE512255-27A0-46F6-96DA-277819A1D5CA}" dt="2026-05-06T09:46:45.573" v="1274" actId="20577"/>
        <pc:sldMkLst>
          <pc:docMk/>
          <pc:sldMk cId="484218755" sldId="2432"/>
        </pc:sldMkLst>
        <pc:spChg chg="mod">
          <ac:chgData name="TADF Focus" userId="f80ad0ba3a0aa502" providerId="LiveId" clId="{AE512255-27A0-46F6-96DA-277819A1D5CA}" dt="2026-05-06T09:46:35.846" v="1267" actId="20577"/>
          <ac:spMkLst>
            <pc:docMk/>
            <pc:sldMk cId="484218755" sldId="2432"/>
            <ac:spMk id="2" creationId="{FE7F7AB5-B53F-609F-EC54-45E8709EA0AD}"/>
          </ac:spMkLst>
        </pc:spChg>
        <pc:spChg chg="mod">
          <ac:chgData name="TADF Focus" userId="f80ad0ba3a0aa502" providerId="LiveId" clId="{AE512255-27A0-46F6-96DA-277819A1D5CA}" dt="2026-05-06T09:46:45.573" v="1274" actId="20577"/>
          <ac:spMkLst>
            <pc:docMk/>
            <pc:sldMk cId="484218755" sldId="2432"/>
            <ac:spMk id="3" creationId="{1E0BA5DD-DC6D-4675-8996-37123F6BBED0}"/>
          </ac:spMkLst>
        </pc:spChg>
      </pc:sldChg>
      <pc:sldChg chg="modSp mod">
        <pc:chgData name="TADF Focus" userId="f80ad0ba3a0aa502" providerId="LiveId" clId="{AE512255-27A0-46F6-96DA-277819A1D5CA}" dt="2026-05-06T09:46:03.476" v="1242" actId="5793"/>
        <pc:sldMkLst>
          <pc:docMk/>
          <pc:sldMk cId="2766590547" sldId="2440"/>
        </pc:sldMkLst>
        <pc:spChg chg="mod">
          <ac:chgData name="TADF Focus" userId="f80ad0ba3a0aa502" providerId="LiveId" clId="{AE512255-27A0-46F6-96DA-277819A1D5CA}" dt="2026-04-22T10:01:16.390" v="30" actId="120"/>
          <ac:spMkLst>
            <pc:docMk/>
            <pc:sldMk cId="2766590547" sldId="2440"/>
            <ac:spMk id="2" creationId="{CABADBCA-F337-BD05-3D9B-3D203984E130}"/>
          </ac:spMkLst>
        </pc:spChg>
        <pc:spChg chg="mod">
          <ac:chgData name="TADF Focus" userId="f80ad0ba3a0aa502" providerId="LiveId" clId="{AE512255-27A0-46F6-96DA-277819A1D5CA}" dt="2026-05-06T09:46:03.476" v="1242" actId="5793"/>
          <ac:spMkLst>
            <pc:docMk/>
            <pc:sldMk cId="2766590547" sldId="2440"/>
            <ac:spMk id="3" creationId="{272CE627-2549-E24D-A5B7-DA122A331296}"/>
          </ac:spMkLst>
        </pc:spChg>
      </pc:sldChg>
      <pc:sldChg chg="modSp mod">
        <pc:chgData name="TADF Focus" userId="f80ad0ba3a0aa502" providerId="LiveId" clId="{AE512255-27A0-46F6-96DA-277819A1D5CA}" dt="2026-05-06T09:49:53.099" v="1502" actId="20577"/>
        <pc:sldMkLst>
          <pc:docMk/>
          <pc:sldMk cId="3937025495" sldId="2466"/>
        </pc:sldMkLst>
        <pc:spChg chg="mod">
          <ac:chgData name="TADF Focus" userId="f80ad0ba3a0aa502" providerId="LiveId" clId="{AE512255-27A0-46F6-96DA-277819A1D5CA}" dt="2026-05-06T09:49:27.861" v="1419" actId="20577"/>
          <ac:spMkLst>
            <pc:docMk/>
            <pc:sldMk cId="3937025495" sldId="2466"/>
            <ac:spMk id="3" creationId="{1BEE0880-686F-8E88-FEAA-D51CE17E2BC5}"/>
          </ac:spMkLst>
        </pc:spChg>
        <pc:spChg chg="mod">
          <ac:chgData name="TADF Focus" userId="f80ad0ba3a0aa502" providerId="LiveId" clId="{AE512255-27A0-46F6-96DA-277819A1D5CA}" dt="2026-05-06T09:49:53.099" v="1502" actId="20577"/>
          <ac:spMkLst>
            <pc:docMk/>
            <pc:sldMk cId="3937025495" sldId="2466"/>
            <ac:spMk id="5" creationId="{3E6BE620-B293-C402-69F8-8CF4692F036B}"/>
          </ac:spMkLst>
        </pc:spChg>
      </pc:sldChg>
      <pc:sldChg chg="modSp mod">
        <pc:chgData name="TADF Focus" userId="f80ad0ba3a0aa502" providerId="LiveId" clId="{AE512255-27A0-46F6-96DA-277819A1D5CA}" dt="2026-05-06T09:45:52.086" v="1239"/>
        <pc:sldMkLst>
          <pc:docMk/>
          <pc:sldMk cId="3453346447" sldId="2486"/>
        </pc:sldMkLst>
        <pc:spChg chg="mod">
          <ac:chgData name="TADF Focus" userId="f80ad0ba3a0aa502" providerId="LiveId" clId="{AE512255-27A0-46F6-96DA-277819A1D5CA}" dt="2026-05-06T09:45:52.086" v="1239"/>
          <ac:spMkLst>
            <pc:docMk/>
            <pc:sldMk cId="3453346447" sldId="2486"/>
            <ac:spMk id="3" creationId="{B5C82DC8-C969-B407-9EC7-2D2CAD464D0D}"/>
          </ac:spMkLst>
        </pc:spChg>
      </pc:sldChg>
      <pc:sldChg chg="modSp mod">
        <pc:chgData name="TADF Focus" userId="f80ad0ba3a0aa502" providerId="LiveId" clId="{AE512255-27A0-46F6-96DA-277819A1D5CA}" dt="2026-05-06T09:49:05.385" v="1385" actId="207"/>
        <pc:sldMkLst>
          <pc:docMk/>
          <pc:sldMk cId="2366190919" sldId="2488"/>
        </pc:sldMkLst>
        <pc:spChg chg="mod">
          <ac:chgData name="TADF Focus" userId="f80ad0ba3a0aa502" providerId="LiveId" clId="{AE512255-27A0-46F6-96DA-277819A1D5CA}" dt="2026-05-06T09:49:05.385" v="1385" actId="207"/>
          <ac:spMkLst>
            <pc:docMk/>
            <pc:sldMk cId="2366190919" sldId="2488"/>
            <ac:spMk id="3" creationId="{5346450B-1F4D-8CDD-55A3-3AC9AE37E12A}"/>
          </ac:spMkLst>
        </pc:spChg>
      </pc:sldChg>
      <pc:sldChg chg="modSp mod">
        <pc:chgData name="TADF Focus" userId="f80ad0ba3a0aa502" providerId="LiveId" clId="{AE512255-27A0-46F6-96DA-277819A1D5CA}" dt="2026-05-06T09:50:38.350" v="1632" actId="20577"/>
        <pc:sldMkLst>
          <pc:docMk/>
          <pc:sldMk cId="356052468" sldId="2491"/>
        </pc:sldMkLst>
        <pc:spChg chg="mod">
          <ac:chgData name="TADF Focus" userId="f80ad0ba3a0aa502" providerId="LiveId" clId="{AE512255-27A0-46F6-96DA-277819A1D5CA}" dt="2026-05-06T09:50:38.350" v="1632" actId="20577"/>
          <ac:spMkLst>
            <pc:docMk/>
            <pc:sldMk cId="356052468" sldId="2491"/>
            <ac:spMk id="3" creationId="{0AB9129F-C18E-893C-A55A-BC1709C18369}"/>
          </ac:spMkLst>
        </pc:spChg>
      </pc:sldChg>
      <pc:sldChg chg="modSp mod">
        <pc:chgData name="TADF Focus" userId="f80ad0ba3a0aa502" providerId="LiveId" clId="{AE512255-27A0-46F6-96DA-277819A1D5CA}" dt="2026-05-06T09:45:44.406" v="1237" actId="114"/>
        <pc:sldMkLst>
          <pc:docMk/>
          <pc:sldMk cId="550678793" sldId="2492"/>
        </pc:sldMkLst>
        <pc:spChg chg="mod">
          <ac:chgData name="TADF Focus" userId="f80ad0ba3a0aa502" providerId="LiveId" clId="{AE512255-27A0-46F6-96DA-277819A1D5CA}" dt="2026-05-06T09:45:44.406" v="1237" actId="114"/>
          <ac:spMkLst>
            <pc:docMk/>
            <pc:sldMk cId="550678793" sldId="2492"/>
            <ac:spMk id="3" creationId="{F902E2F0-9D44-4821-96A4-76FD8D444E6C}"/>
          </ac:spMkLst>
        </pc:spChg>
      </pc:sldChg>
      <pc:sldChg chg="delSp modSp add mod">
        <pc:chgData name="TADF Focus" userId="f80ad0ba3a0aa502" providerId="LiveId" clId="{AE512255-27A0-46F6-96DA-277819A1D5CA}" dt="2026-05-06T09:44:47.119" v="1181" actId="20577"/>
        <pc:sldMkLst>
          <pc:docMk/>
          <pc:sldMk cId="3738011291" sldId="2493"/>
        </pc:sldMkLst>
        <pc:spChg chg="mod">
          <ac:chgData name="TADF Focus" userId="f80ad0ba3a0aa502" providerId="LiveId" clId="{AE512255-27A0-46F6-96DA-277819A1D5CA}" dt="2026-05-06T09:44:47.119" v="1181" actId="20577"/>
          <ac:spMkLst>
            <pc:docMk/>
            <pc:sldMk cId="3738011291" sldId="2493"/>
            <ac:spMk id="2" creationId="{BA9B4ED3-E9D2-B691-6C1E-F6DE3812D036}"/>
          </ac:spMkLst>
        </pc:spChg>
      </pc:sldChg>
      <pc:sldChg chg="addSp delSp modSp new mod delAnim modAnim">
        <pc:chgData name="TADF Focus" userId="f80ad0ba3a0aa502" providerId="LiveId" clId="{AE512255-27A0-46F6-96DA-277819A1D5CA}" dt="2026-05-06T09:58:13.861" v="2305" actId="20577"/>
        <pc:sldMkLst>
          <pc:docMk/>
          <pc:sldMk cId="560089028" sldId="2495"/>
        </pc:sldMkLst>
        <pc:spChg chg="mod">
          <ac:chgData name="TADF Focus" userId="f80ad0ba3a0aa502" providerId="LiveId" clId="{AE512255-27A0-46F6-96DA-277819A1D5CA}" dt="2026-04-22T10:02:58.576" v="60" actId="20577"/>
          <ac:spMkLst>
            <pc:docMk/>
            <pc:sldMk cId="560089028" sldId="2495"/>
            <ac:spMk id="2" creationId="{169AF9A1-EEC5-E029-7B90-C5C7093C7081}"/>
          </ac:spMkLst>
        </pc:spChg>
        <pc:spChg chg="add del mod">
          <ac:chgData name="TADF Focus" userId="f80ad0ba3a0aa502" providerId="LiveId" clId="{AE512255-27A0-46F6-96DA-277819A1D5CA}" dt="2026-05-06T09:57:13.280" v="2281" actId="478"/>
          <ac:spMkLst>
            <pc:docMk/>
            <pc:sldMk cId="560089028" sldId="2495"/>
            <ac:spMk id="4" creationId="{8B09EC44-8729-5DDE-B4ED-E09DCE0416D0}"/>
          </ac:spMkLst>
        </pc:spChg>
        <pc:spChg chg="add mod">
          <ac:chgData name="TADF Focus" userId="f80ad0ba3a0aa502" providerId="LiveId" clId="{AE512255-27A0-46F6-96DA-277819A1D5CA}" dt="2026-05-06T09:58:13.861" v="2305" actId="20577"/>
          <ac:spMkLst>
            <pc:docMk/>
            <pc:sldMk cId="560089028" sldId="2495"/>
            <ac:spMk id="5" creationId="{BBF47E43-CE99-1799-F3FE-024353A45CDA}"/>
          </ac:spMkLst>
        </pc:spChg>
        <pc:spChg chg="add del mod">
          <ac:chgData name="TADF Focus" userId="f80ad0ba3a0aa502" providerId="LiveId" clId="{AE512255-27A0-46F6-96DA-277819A1D5CA}" dt="2026-05-06T09:57:22.390" v="2283" actId="478"/>
          <ac:spMkLst>
            <pc:docMk/>
            <pc:sldMk cId="560089028" sldId="2495"/>
            <ac:spMk id="6" creationId="{507391F8-C5A2-F6B7-EC97-FAD711D3660B}"/>
          </ac:spMkLst>
        </pc:spChg>
      </pc:sldChg>
      <pc:sldChg chg="modSp new mod ord">
        <pc:chgData name="TADF Focus" userId="f80ad0ba3a0aa502" providerId="LiveId" clId="{AE512255-27A0-46F6-96DA-277819A1D5CA}" dt="2026-05-06T10:06:09.201" v="2853" actId="113"/>
        <pc:sldMkLst>
          <pc:docMk/>
          <pc:sldMk cId="982750366" sldId="2496"/>
        </pc:sldMkLst>
        <pc:spChg chg="mod">
          <ac:chgData name="TADF Focus" userId="f80ad0ba3a0aa502" providerId="LiveId" clId="{AE512255-27A0-46F6-96DA-277819A1D5CA}" dt="2026-05-06T09:43:05.392" v="904" actId="114"/>
          <ac:spMkLst>
            <pc:docMk/>
            <pc:sldMk cId="982750366" sldId="2496"/>
            <ac:spMk id="2" creationId="{858538E7-8242-E944-DBA3-D4AE097F7CC7}"/>
          </ac:spMkLst>
        </pc:spChg>
        <pc:spChg chg="mod">
          <ac:chgData name="TADF Focus" userId="f80ad0ba3a0aa502" providerId="LiveId" clId="{AE512255-27A0-46F6-96DA-277819A1D5CA}" dt="2026-05-06T10:06:09.201" v="2853" actId="113"/>
          <ac:spMkLst>
            <pc:docMk/>
            <pc:sldMk cId="982750366" sldId="2496"/>
            <ac:spMk id="3" creationId="{1D7DAFE7-7C83-16C5-CD58-F67194BF05E3}"/>
          </ac:spMkLst>
        </pc:spChg>
      </pc:sldChg>
      <pc:sldChg chg="modSp add mod modTransition">
        <pc:chgData name="TADF Focus" userId="f80ad0ba3a0aa502" providerId="LiveId" clId="{AE512255-27A0-46F6-96DA-277819A1D5CA}" dt="2026-05-06T09:55:52.487" v="2194" actId="20577"/>
        <pc:sldMkLst>
          <pc:docMk/>
          <pc:sldMk cId="2277376418" sldId="2497"/>
        </pc:sldMkLst>
        <pc:spChg chg="mod">
          <ac:chgData name="TADF Focus" userId="f80ad0ba3a0aa502" providerId="LiveId" clId="{AE512255-27A0-46F6-96DA-277819A1D5CA}" dt="2026-05-06T09:55:52.487" v="2194" actId="20577"/>
          <ac:spMkLst>
            <pc:docMk/>
            <pc:sldMk cId="2277376418" sldId="2497"/>
            <ac:spMk id="3" creationId="{2D5D6B8B-A52C-4586-A618-6BB9E4CAE0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D9CEF-F191-4B19-A1BE-DCF5E59FAF03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DFDC1-04AF-4078-A0FC-E3800F6554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3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92D1E-D33D-1776-DC49-E65F28246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B4C13-3CD8-C18B-B4F5-3B976F45E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00699-396E-8731-7AD8-23EAE1443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01FBF-0C07-1B7A-BC2E-05E10CBDA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715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embodiment or social class.. Therefore where is that context?</a:t>
            </a:r>
          </a:p>
          <a:p>
            <a:r>
              <a:rPr lang="en-GB" dirty="0"/>
              <a:t>In this view there is nothing that invites social class, money or determinants to be discussed explored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93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E190C-C484-3902-0EA4-F0750075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E9965-D3E9-7536-16D5-B7803B20A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7031F-3A37-4A09-35B2-802D10996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9C4B6-78E0-2522-3C46-25EDEBE5A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685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 not representation in relationship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82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0D7C-54D0-0147-AA9E-4C4E0225C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B347A-979E-DEFA-35FE-D6447CC56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38BB9-F703-B859-CDD2-B9F517ABF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image presents a symmetrical model illustrating the concept of </a:t>
            </a:r>
            <a:r>
              <a:rPr lang="en-GB" b="1" dirty="0"/>
              <a:t>Relationship*</a:t>
            </a:r>
            <a:r>
              <a:rPr lang="en-GB" dirty="0"/>
              <a:t> (denoted by a double-headed arrow) between two entities </a:t>
            </a:r>
            <a:r>
              <a:rPr lang="en-GB" dirty="0" err="1"/>
              <a:t>labeled</a:t>
            </a:r>
            <a:r>
              <a:rPr lang="en-GB" dirty="0"/>
              <a:t> </a:t>
            </a:r>
            <a:r>
              <a:rPr lang="en-GB" b="1" dirty="0"/>
              <a:t>Client</a:t>
            </a:r>
            <a:r>
              <a:rPr lang="en-GB" dirty="0"/>
              <a:t> and </a:t>
            </a:r>
            <a:r>
              <a:rPr lang="en-GB" b="1" dirty="0"/>
              <a:t>Helper</a:t>
            </a:r>
            <a:r>
              <a:rPr lang="en-GB" dirty="0"/>
              <a:t>.</a:t>
            </a:r>
          </a:p>
          <a:p>
            <a:r>
              <a:rPr lang="en-GB" dirty="0"/>
              <a:t>Both the Client and the Helper are depicted as having an </a:t>
            </a:r>
            <a:r>
              <a:rPr lang="en-GB" b="1" dirty="0"/>
              <a:t>Experience</a:t>
            </a:r>
            <a:r>
              <a:rPr lang="en-GB" dirty="0"/>
              <a:t> (defined as </a:t>
            </a:r>
            <a:r>
              <a:rPr lang="en-GB" b="1" dirty="0"/>
              <a:t>Inner and Interpersonal</a:t>
            </a:r>
            <a:r>
              <a:rPr lang="en-GB" dirty="0"/>
              <a:t>) at the </a:t>
            </a:r>
            <a:r>
              <a:rPr lang="en-GB" dirty="0" err="1"/>
              <a:t>center</a:t>
            </a:r>
            <a:r>
              <a:rPr lang="en-GB" dirty="0"/>
              <a:t>, which is surrounded by a ring of six interconnected factors:</a:t>
            </a:r>
          </a:p>
          <a:p>
            <a:r>
              <a:rPr lang="en-GB" b="1" dirty="0"/>
              <a:t>Knowledge</a:t>
            </a:r>
            <a:endParaRPr lang="en-GB" dirty="0"/>
          </a:p>
          <a:p>
            <a:r>
              <a:rPr lang="en-GB" b="1" dirty="0"/>
              <a:t>Worldview</a:t>
            </a:r>
            <a:r>
              <a:rPr lang="en-GB" dirty="0"/>
              <a:t> (Beliefs &amp; Meaning)</a:t>
            </a:r>
          </a:p>
          <a:p>
            <a:r>
              <a:rPr lang="en-GB" b="1" dirty="0"/>
              <a:t>Identity</a:t>
            </a:r>
            <a:endParaRPr lang="en-GB" dirty="0"/>
          </a:p>
          <a:p>
            <a:r>
              <a:rPr lang="en-GB" b="1" dirty="0"/>
              <a:t>Context</a:t>
            </a:r>
            <a:r>
              <a:rPr lang="en-GB" dirty="0"/>
              <a:t> (Lived)</a:t>
            </a:r>
          </a:p>
          <a:p>
            <a:r>
              <a:rPr lang="en-GB" b="1" dirty="0"/>
              <a:t>Time</a:t>
            </a:r>
            <a:endParaRPr lang="en-GB" dirty="0"/>
          </a:p>
          <a:p>
            <a:r>
              <a:rPr lang="en-GB" b="1" dirty="0"/>
              <a:t>Embodiment</a:t>
            </a:r>
            <a:endParaRPr lang="en-GB" dirty="0"/>
          </a:p>
          <a:p>
            <a:r>
              <a:rPr lang="en-GB" dirty="0"/>
              <a:t>This model suggests that a therapeutic or helping relationship is established through the interaction and shared space between the complex, multi-layered experiences of two people, where each person's experience is fundamentally shaped by these six core components. The subtle variations in </a:t>
            </a:r>
            <a:r>
              <a:rPr lang="en-GB" dirty="0" err="1"/>
              <a:t>color</a:t>
            </a:r>
            <a:r>
              <a:rPr lang="en-GB" dirty="0"/>
              <a:t> within the factors might indicate different layers or aspects of each component, such as explicit vs. implicit knowledge or past vs. present time.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591C4-A5DC-D075-86A6-6C98C769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584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Increases scope – promotes exploration of MH on experience and discrimination and barriers.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332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1B6D-0094-DEB6-964E-3D9D0B957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3E918-7EB6-D6D3-BB89-908740E48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05BAF-F51A-AA15-D275-04E0255DF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E5F39-793D-F779-9A65-4881C4B2C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24EBB6-9210-4DD1-B27B-F9500098D5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828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0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9EC8-0B83-979F-C5BB-3C8077C85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4717E-2C6C-9210-211B-3DC9A4AEC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9FC63-873D-DD5D-C740-5D12997E6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Individual experience is shaped by WICKET-BOND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FB790-5453-8C5C-D8A1-1D193CC29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60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10E5-7301-43F2-B231-310DFF093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D2ECE-32C3-414F-989B-74CE02CD9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62C3-1934-40B3-83D9-5C96E32B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B54AD-65C7-4CB9-8441-04EE2F6B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7556A-4BE1-4B1F-A1CC-BB8655AE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AAD3-317F-4AAD-87B1-F2DFAE08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D149C-38AA-491F-9572-85E1F8737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C539D-AFA1-47EF-AB6D-44D60ED8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3D955-E614-4341-88E9-19707DB6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5DE95-A95D-4297-A13B-DEDDB300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48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03E5-D78A-4E88-8935-E2D09D76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9A7CC-9503-4EF1-BA23-68F14DEDB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16B13-195A-49AD-8227-2C82E429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ED9BD-E9A7-4132-82F3-EA934DD3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B3327-ACA2-456E-972A-7C78ADD2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57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97BC-6FE6-4DEB-9914-0BC6F8C5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79220-59EC-4B4E-8BB2-6D901CFBB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11891-F605-4B8B-B30F-D1D5375EE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F8A26-996B-4DFD-BB24-3D4D623E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35026-BACB-4A2D-8913-A5843203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19DBF-1452-465D-90A8-BD0FEEC8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93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7F3F-4C28-4A43-B6C6-56DB554D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3A94-6EA8-4427-9436-B0D8955BD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AF709-A410-4B57-AC33-18DDB0806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A3CB0-A421-448B-97E5-CD7FD9E8B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6B3F5-B2FF-4915-B898-24663BF84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FA1E3-C38B-422D-8559-05AA5D99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012146-7A95-4995-907B-727808EB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40825-7390-463E-8FB8-047C0276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5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ABAC-20FA-4804-AC92-5D0DD4BA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0A1B7-9097-4B57-8A63-1443E555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885E-8AA6-4AEE-AFBF-7111C39B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A408C-074E-4287-898A-BD4B12DD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C3530-0EC8-4C18-87D1-BF8556BD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40AC5-7B54-4A66-BA3D-4DDADBFE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BA30D-38D7-48F6-914A-BE3F87EE5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0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0719-462E-4EFE-AA69-83CED2C7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12C08-5A12-4901-B7EE-ECF4442D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30B4D-24CF-4616-8612-28B7373A0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E1FE9-F92A-4FEA-8CC1-842D8BAE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BF8A3-C582-4DCF-8D2C-6401C9A4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6F1EE-FE21-4405-A5CA-703D9040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90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E073F-BA3A-4474-937C-3D59C2D5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93FC6-C2F1-4B78-814C-E75574C8C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BE767-58B2-4C58-A92F-74BE22433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DD8ED-A894-4B13-94BB-880D6A7A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1FB81-5295-4BF0-BD5E-BD3A3712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DBC37-0EAE-492B-A2D1-39FAEE23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29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AC22-8EC6-452A-8970-277D064A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6601B9-E3ED-4331-9CB2-E6AEE9C46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4D9A8-C304-4CE8-B8B5-B85EAEC7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46D24-8FE9-435A-B623-DF41DA35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D1446-8CEE-4720-8814-C58138A8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69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95779-7D03-4EC8-85D5-801BBE620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F7B21-1C76-4047-BBBD-37E105787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0DDBF-058D-4D5E-9D67-D620A68C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97889-112C-4FDD-A2E3-149CA268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ACBB5-6A2B-40D0-8CD1-88DDEB79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481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49242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33CC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527811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362010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69853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014733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40859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77854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38081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922183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919128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23219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137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0671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6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97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03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864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8600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094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454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112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783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2DE9-E3CD-4D02-A105-889B5C52C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0A464-A09E-43F5-A511-A486DCF58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16A74-EF41-420F-97CC-80E0B406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E7E7F-D30E-47F2-90F0-DDB784A8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7CB3D-BBB7-4079-A259-43EC1895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13732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5135-263B-4CEA-8786-6F632988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5FE5F-0F27-4BC3-9C29-CBA130DBB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5287D-CE50-4F89-A779-871703F8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1B9C4-F7B2-4234-AF0A-AEDA4321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DC20B-87E1-4AF1-8125-D9F186E2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59733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B19A-1F20-4220-9A80-7AB6597B4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6C0BB-7636-483F-B1B1-2042D2FF2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0396E-5237-4FBD-8FA8-923E19F4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D1128-C87E-4C99-A12D-7CF828ED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C5FD7-1E13-4DB7-9D07-AE3C6600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0067999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C2FC9-C33A-41D0-AD82-0F3028ED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8F50A-ABC2-4DED-8E14-723E35090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CD6AB-9FB7-4445-BE2B-3F6D28FE9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04E5E-DF3A-403C-A301-3A2F7B1ED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9C41B-A43D-4007-9B3A-03D0F9E3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5B93E-310B-41D2-B816-0E2DB154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42103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FE35-24A0-42BC-A3F0-2B3497D3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42768-88BF-4730-9DE4-C62380852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3B2C3-E82A-43F0-9588-7F4D74FAD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79680B-73C1-4DF5-9660-348F60482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FD984-A943-491C-B854-1A6C1661E6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EF61A4-B27C-4272-A7BF-3F10B43D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96CEED-AAD0-4338-9E81-9CF89C2F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7D3DDB-7FD4-408E-9126-16F739A6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985465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D8CCC-CE70-43D1-AD64-0880CE01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C6DA2-6F7E-4D60-9B04-C58FF88E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841B3-F469-441C-A270-7D3538702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A218E-B2FB-4862-AA1E-88AA8D64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59757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3C1F7C-3162-4934-B44C-33F88734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ED823-87F6-4AF3-B934-D05D49118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EE5A3-6017-41DD-BB32-172F5074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43750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793E-2E08-44FD-B561-1248D314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C8C7E-7149-4134-8751-D5CF7949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2B26E-313C-48A8-961D-60C1E6944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6726E-154C-4836-BB5D-41600EF57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B9B45-1E42-499B-A4E1-7D9BBEF8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4617B-AADB-468B-B9B3-F5028BA9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833183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95A5-BF16-4100-A554-9D0B5614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E8A8F-C183-415E-AC9C-2BC3CED611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B83CC-B83B-4CD9-A574-58BC3190E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8D5ED-309D-43C9-80A2-16E6AF019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262BE-CD88-414A-B907-240C432D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B22CE-16F4-4324-A330-5367D6B4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657970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68BB7-4372-405C-A63D-7BAF82A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2589D-0FAB-4367-B251-D8F214CC5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D2A7D-EA09-44B4-801A-3E60A8AE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9BB53-9FA1-4107-BB03-ADE58525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0E8B8-B598-4551-A9C9-E3D7AE16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487679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441A38-B7B4-4F25-A36B-47241DE7A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6BDD8-B71D-4D84-B4C5-157B3C68E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9AF5E-686C-4390-98EB-DB126848F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D965F-5AE9-4BD2-A298-D509D74B3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D3EEF-2979-4BBE-8C75-D88507B6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7917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BFDD12-73FF-4799-AE97-9D076781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3A72F-1F8E-4DCE-9091-96A89A8DD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5C3B-4B04-492C-A445-B7932F48C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5924-B5A3-4B33-9772-79F4B2DD056C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7D262-8AFF-4620-9EF1-E45F49B77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FBFEF-C027-496F-9141-577DE9C5F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66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31322F-346C-4E4D-9C38-03207854238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66" y="6105525"/>
            <a:ext cx="139204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529E1-F343-47C7-AD26-54E5E161EC8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668001" y="5334001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726F0D-1952-4633-8792-993F3649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33FDB-8E7D-41DE-AA72-BDFB3D1D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8E42-A441-4265-B7AF-D28572F96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D359A-CBDE-42D4-A33E-C094A4E4F63A}" type="datetimeFigureOut">
              <a:rPr lang="en-PH" smtClean="0"/>
              <a:t>5/6/2026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CD9DA-0D1F-4E78-8AD7-95B7B7530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950D2-2D5E-4B11-A9C1-C6DF058EC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1905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ewintro@tadf.co.uk" TargetMode="External"/><Relationship Id="rId2" Type="http://schemas.openxmlformats.org/officeDocument/2006/relationships/hyperlink" Target="https://youtu.be/osIhiS6Isec?si=kXtu4GGL2MgKZgX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admin@tadf.co.uk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F9A1-EEC5-E029-7B90-C5C7093C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Briefing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47E43-CE99-1799-F3FE-024353A45CDA}"/>
              </a:ext>
            </a:extLst>
          </p:cNvPr>
          <p:cNvSpPr txBox="1"/>
          <p:nvPr/>
        </p:nvSpPr>
        <p:spPr>
          <a:xfrm>
            <a:off x="893674" y="1560713"/>
            <a:ext cx="945123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Slides and video recording for introducing new students or therapists to Whole Experience Model and Whole Relationship Model in educative and experiential manner</a:t>
            </a:r>
          </a:p>
          <a:p>
            <a:endParaRPr lang="en-GB" sz="1400" dirty="0"/>
          </a:p>
          <a:p>
            <a:r>
              <a:rPr lang="en-GB" sz="1400" dirty="0"/>
              <a:t>Video demonstration with live students here based on these slides: </a:t>
            </a:r>
            <a:r>
              <a:rPr lang="en-GB" sz="1400" dirty="0">
                <a:hlinkClick r:id="rId2"/>
              </a:rPr>
              <a:t>https://youtu.be/osIhiS6Isec?si=kXtu4GGL2MgKZgXX</a:t>
            </a:r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Lecturer notes:</a:t>
            </a:r>
          </a:p>
          <a:p>
            <a:r>
              <a:rPr lang="en-GB" sz="1400" dirty="0"/>
              <a:t>All slides are freely usable please reference the material and name: </a:t>
            </a:r>
            <a:r>
              <a:rPr lang="en-GB" sz="1400" dirty="0">
                <a:solidFill>
                  <a:prstClr val="black"/>
                </a:solidFill>
              </a:rPr>
              <a:t>@ Mamood Ahmad 2026, From “A New Introduction to Counselling and Psychotherapy (Routledge Books). Permission granted to share and reuse unmodified images with attribution”.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Purpose is to experientially teach students / therapists importance of attuning to clients (through own experience)</a:t>
            </a:r>
          </a:p>
          <a:p>
            <a:endParaRPr lang="en-GB" sz="1400" dirty="0"/>
          </a:p>
          <a:p>
            <a:r>
              <a:rPr lang="en-GB" sz="1400" dirty="0"/>
              <a:t>Use live recording and use self to self-train first</a:t>
            </a:r>
          </a:p>
          <a:p>
            <a:endParaRPr lang="en-GB" sz="1400" dirty="0"/>
          </a:p>
          <a:p>
            <a:r>
              <a:rPr lang="en-GB" sz="1400" dirty="0"/>
              <a:t>Focus on student own self exploration and empathising/listening to others not dialogue with others</a:t>
            </a:r>
          </a:p>
          <a:p>
            <a:endParaRPr lang="en-GB" sz="1400" dirty="0"/>
          </a:p>
          <a:p>
            <a:r>
              <a:rPr lang="en-GB" sz="1400" dirty="0"/>
              <a:t>Support contact: </a:t>
            </a:r>
            <a:r>
              <a:rPr lang="en-GB" sz="1400" dirty="0">
                <a:hlinkClick r:id="rId3"/>
              </a:rPr>
              <a:t>newintro@tadf.co.uk</a:t>
            </a:r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08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BEF73E-33FC-DD85-AB45-FE26FAE6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1658DE0C-97AC-C8DE-F98D-2FCA60FDC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9091" r="29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8F743C0B-DBA1-B001-3C46-29F739762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D7126-9698-3206-91C3-A9232325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17" y="1726113"/>
            <a:ext cx="3759240" cy="1344975"/>
          </a:xfrm>
        </p:spPr>
        <p:txBody>
          <a:bodyPr>
            <a:noAutofit/>
          </a:bodyPr>
          <a:lstStyle/>
          <a:p>
            <a:r>
              <a:rPr lang="en-GB" sz="4000" dirty="0"/>
              <a:t>Whole Experience: </a:t>
            </a:r>
            <a:br>
              <a:rPr lang="en-GB" sz="4000" dirty="0"/>
            </a:br>
            <a:r>
              <a:rPr lang="en-GB" sz="4000" dirty="0"/>
              <a:t>Self Development Session</a:t>
            </a:r>
          </a:p>
        </p:txBody>
      </p:sp>
    </p:spTree>
    <p:extLst>
      <p:ext uri="{BB962C8B-B14F-4D97-AF65-F5344CB8AC3E}">
        <p14:creationId xmlns:p14="http://schemas.microsoft.com/office/powerpoint/2010/main" val="196980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38E7-8242-E944-DBA3-D4AE097F7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DAFE7-7C83-16C5-CD58-F67194BF0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i="1" dirty="0"/>
              <a:t>Model contracting the space e.g., safety and confidentiality</a:t>
            </a:r>
          </a:p>
          <a:p>
            <a:r>
              <a:rPr lang="en-GB" i="1" dirty="0"/>
              <a:t>Use self to demonstrate use e.g., what influences my current experience</a:t>
            </a:r>
          </a:p>
          <a:p>
            <a:r>
              <a:rPr lang="en-GB" i="1" dirty="0"/>
              <a:t>Introduce the agenda and objectives</a:t>
            </a:r>
          </a:p>
          <a:p>
            <a:r>
              <a:rPr lang="en-GB" i="1" dirty="0"/>
              <a:t>Pace educative, breakouts and reflection time</a:t>
            </a:r>
          </a:p>
          <a:p>
            <a:r>
              <a:rPr lang="en-GB" i="1" dirty="0"/>
              <a:t>Sections – To cover </a:t>
            </a:r>
            <a:r>
              <a:rPr lang="en-GB" b="1" i="1" dirty="0"/>
              <a:t>core bold sections </a:t>
            </a:r>
            <a:r>
              <a:rPr lang="en-GB" i="1" dirty="0"/>
              <a:t>can be done in 3.5 hours full day is preferable.</a:t>
            </a:r>
          </a:p>
          <a:p>
            <a:pPr lvl="1"/>
            <a:r>
              <a:rPr lang="en-GB" b="1" i="1" dirty="0"/>
              <a:t>Introduction, aims and contracting</a:t>
            </a:r>
          </a:p>
          <a:p>
            <a:pPr lvl="1"/>
            <a:r>
              <a:rPr lang="en-GB" b="1" i="1" dirty="0"/>
              <a:t>Whole experience model exploration </a:t>
            </a:r>
            <a:r>
              <a:rPr lang="en-GB" i="1" dirty="0"/>
              <a:t>(most important section)</a:t>
            </a:r>
          </a:p>
          <a:p>
            <a:pPr lvl="1"/>
            <a:r>
              <a:rPr lang="en-GB" b="1" i="1" dirty="0"/>
              <a:t>Whole relational model exploration</a:t>
            </a:r>
          </a:p>
          <a:p>
            <a:pPr lvl="1"/>
            <a:r>
              <a:rPr lang="en-GB" b="1" i="1" dirty="0"/>
              <a:t>Whole experience model use cases</a:t>
            </a:r>
          </a:p>
          <a:p>
            <a:pPr lvl="1"/>
            <a:r>
              <a:rPr lang="en-GB" b="1" i="1" dirty="0"/>
              <a:t>Reflecting on power and social positions</a:t>
            </a:r>
          </a:p>
          <a:p>
            <a:pPr lvl="1"/>
            <a:r>
              <a:rPr lang="en-GB" i="1" dirty="0"/>
              <a:t>Reflecting on lived-in context [ can be left out ]</a:t>
            </a:r>
          </a:p>
          <a:p>
            <a:pPr lvl="1"/>
            <a:endParaRPr lang="en-GB" i="1" dirty="0"/>
          </a:p>
          <a:p>
            <a:pPr lvl="1"/>
            <a:endParaRPr lang="en-GB" i="1" dirty="0"/>
          </a:p>
          <a:p>
            <a:pPr lvl="1"/>
            <a:endParaRPr lang="en-GB" i="1" dirty="0"/>
          </a:p>
          <a:p>
            <a:pPr lvl="1"/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982750366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565E-F2BF-A3C7-D1CE-8CA2DCF7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C647F-F962-E68B-4334-811A3982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Learning Outcome: To </a:t>
            </a:r>
            <a:r>
              <a:rPr lang="en-GB" b="1" dirty="0"/>
              <a:t>embed a Whole Experience Model </a:t>
            </a:r>
            <a:r>
              <a:rPr lang="en-GB" dirty="0"/>
              <a:t>within oneself, enabling a deeper understanding of self, others, and clients</a:t>
            </a:r>
          </a:p>
          <a:p>
            <a:r>
              <a:rPr lang="en-GB" dirty="0"/>
              <a:t>Learning Objectives:</a:t>
            </a:r>
          </a:p>
          <a:p>
            <a:pPr lvl="1"/>
            <a:r>
              <a:rPr lang="en-GB" dirty="0"/>
              <a:t>Be able to describe </a:t>
            </a:r>
            <a:r>
              <a:rPr lang="en-GB" b="1" dirty="0"/>
              <a:t>why</a:t>
            </a:r>
            <a:r>
              <a:rPr lang="en-GB" dirty="0"/>
              <a:t> a Whole Experience Model is vital for creating stronger, equity-by-design learning and practice.</a:t>
            </a:r>
          </a:p>
          <a:p>
            <a:pPr lvl="1"/>
            <a:r>
              <a:rPr lang="en-GB" dirty="0"/>
              <a:t>Gain an </a:t>
            </a:r>
            <a:r>
              <a:rPr lang="en-GB" b="1" dirty="0"/>
              <a:t>experiential understanding </a:t>
            </a:r>
            <a:r>
              <a:rPr lang="en-GB" dirty="0"/>
              <a:t>of the Whole Experience Model</a:t>
            </a:r>
          </a:p>
          <a:p>
            <a:pPr lvl="1"/>
            <a:r>
              <a:rPr lang="en-GB" dirty="0"/>
              <a:t>Understand </a:t>
            </a:r>
            <a:r>
              <a:rPr lang="en-GB" b="1" dirty="0"/>
              <a:t>use cases </a:t>
            </a:r>
            <a:r>
              <a:rPr lang="en-GB" dirty="0"/>
              <a:t>for applying the Whole Experience Model.</a:t>
            </a:r>
          </a:p>
          <a:p>
            <a:pPr lvl="1"/>
            <a:r>
              <a:rPr lang="en-GB" dirty="0"/>
              <a:t>Be able to access resources for continuous learning.</a:t>
            </a:r>
          </a:p>
          <a:p>
            <a:r>
              <a:rPr lang="en-GB" sz="2000" i="1" dirty="0"/>
              <a:t>Resources needed: Access to Whole Experience Reference Card</a:t>
            </a:r>
          </a:p>
        </p:txBody>
      </p:sp>
    </p:spTree>
    <p:extLst>
      <p:ext uri="{BB962C8B-B14F-4D97-AF65-F5344CB8AC3E}">
        <p14:creationId xmlns:p14="http://schemas.microsoft.com/office/powerpoint/2010/main" val="31209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0160-AABA-FF00-74FE-8E093DCB3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C1B03B-0472-0D85-3B01-5317CEFA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13" y="270013"/>
            <a:ext cx="6317974" cy="6317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83BE1F-F328-8F75-A1AE-49DB72770BE1}"/>
              </a:ext>
            </a:extLst>
          </p:cNvPr>
          <p:cNvSpPr txBox="1"/>
          <p:nvPr/>
        </p:nvSpPr>
        <p:spPr>
          <a:xfrm>
            <a:off x="641023" y="270013"/>
            <a:ext cx="21074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EMBEDDED CURRICULUM IN A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ONLINE RESOURCES &amp; LESSONS</a:t>
            </a:r>
          </a:p>
        </p:txBody>
      </p:sp>
    </p:spTree>
    <p:extLst>
      <p:ext uri="{BB962C8B-B14F-4D97-AF65-F5344CB8AC3E}">
        <p14:creationId xmlns:p14="http://schemas.microsoft.com/office/powerpoint/2010/main" val="382397928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22FA-5A9A-0658-41C0-7483E90F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B4ED3-E9D2-B691-6C1E-F6DE3812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Whole Experience (WICKET) Self Exploration</a:t>
            </a:r>
          </a:p>
        </p:txBody>
      </p:sp>
    </p:spTree>
    <p:extLst>
      <p:ext uri="{BB962C8B-B14F-4D97-AF65-F5344CB8AC3E}">
        <p14:creationId xmlns:p14="http://schemas.microsoft.com/office/powerpoint/2010/main" val="3738011291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DBCA-F337-BD05-3D9B-3D203984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Experiential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627-2549-E24D-A5B7-DA122A33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Exercise 1: What is influencing your experience in here and now?</a:t>
            </a:r>
          </a:p>
          <a:p>
            <a:r>
              <a:rPr lang="en-GB" i="1" dirty="0"/>
              <a:t>&lt; Tutor gives example &gt;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59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DCAE7-C4DA-5B01-4046-685A4437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200-B53E-E5F2-590D-70C443CE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 Experience Model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4913F8-D72D-D222-C14B-1711B9493687}"/>
              </a:ext>
            </a:extLst>
          </p:cNvPr>
          <p:cNvSpPr/>
          <p:nvPr/>
        </p:nvSpPr>
        <p:spPr>
          <a:xfrm>
            <a:off x="5120325" y="2575874"/>
            <a:ext cx="1951348" cy="17062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Inner and Interpersonal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D4E83C55-FDE1-F2B5-0E11-09398FCD5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7220" y="3786777"/>
            <a:ext cx="417559" cy="495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C4C03-EED9-98AE-6B90-3BFC04067360}"/>
              </a:ext>
            </a:extLst>
          </p:cNvPr>
          <p:cNvSpPr txBox="1"/>
          <p:nvPr/>
        </p:nvSpPr>
        <p:spPr>
          <a:xfrm>
            <a:off x="1009806" y="1445591"/>
            <a:ext cx="2458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Gaps in fuller  understanding of experience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Exclusion by invisibility which replicates into training modules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Risks constricts whole population representation, knowledge, voice, lived experiences, empathy, barriers, and needs.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675C1-5550-E877-DACE-8C01AD0EBEC5}"/>
              </a:ext>
            </a:extLst>
          </p:cNvPr>
          <p:cNvSpPr txBox="1"/>
          <p:nvPr/>
        </p:nvSpPr>
        <p:spPr>
          <a:xfrm>
            <a:off x="8684333" y="2745556"/>
            <a:ext cx="1875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Fragments understanding of self, context, their meanings to adaptations / later adds..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B0748-0D71-5F77-E63C-8681891E1EA0}"/>
              </a:ext>
            </a:extLst>
          </p:cNvPr>
          <p:cNvSpPr txBox="1"/>
          <p:nvPr/>
        </p:nvSpPr>
        <p:spPr>
          <a:xfrm>
            <a:off x="5948325" y="2225395"/>
            <a:ext cx="343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4039313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3E3C-C898-0849-8843-01323213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D847F9-3621-F89E-9DF6-8DED16E6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579" y="59551"/>
            <a:ext cx="8376557" cy="635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4179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79FFAB-ACCF-1585-3C98-9189AE478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909" y="0"/>
            <a:ext cx="5050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67804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B443-A842-1C10-65E4-9FFA16A0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421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Level 2 - Self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B2333F-DEC7-340F-0913-5ED2445646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18" y="1084082"/>
            <a:ext cx="8058571" cy="512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38B9E8-4B83-B425-394A-BE52F258342E}"/>
              </a:ext>
            </a:extLst>
          </p:cNvPr>
          <p:cNvSpPr txBox="1"/>
          <p:nvPr/>
        </p:nvSpPr>
        <p:spPr>
          <a:xfrm>
            <a:off x="569843" y="2133775"/>
            <a:ext cx="2292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from consideration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DIFFERENCE, NORMATIVITY, OPPORTUNITY AND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9623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9DD2-3D75-C01C-A90F-075E0CE1E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1AE0-548D-B767-8BAB-616BFA79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03026-F83B-9BEC-4FF3-4DB24C88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and clarify understanding of the model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880505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D7507-FB85-33AB-A0D6-29A0DACA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3786-03B3-0C59-0553-E00637FD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82DC8-C969-B407-9EC7-2D2CAD464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Introduce yourself through aspects of WICKET model including BOND (Barriers, Opportunities, Normativity or Difference)</a:t>
            </a:r>
          </a:p>
          <a:p>
            <a:r>
              <a:rPr lang="en-GB" i="1" dirty="0"/>
              <a:t>&lt; Tutor gives example &gt;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346447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DFA01-5E23-C198-FEF8-F000E67E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71682-C6FB-44CE-5067-32114762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Relationship 1.0 (As-is)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CBFA1C-5165-2C27-0865-229B2E1FA5B2}"/>
              </a:ext>
            </a:extLst>
          </p:cNvPr>
          <p:cNvSpPr/>
          <p:nvPr/>
        </p:nvSpPr>
        <p:spPr>
          <a:xfrm>
            <a:off x="2634399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Experience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2F25BF78-18AA-AE70-B2D8-7D4315E35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293" y="3019953"/>
            <a:ext cx="417559" cy="4953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4F97FC1-6928-5C0E-6D66-5ABCB593BB93}"/>
              </a:ext>
            </a:extLst>
          </p:cNvPr>
          <p:cNvSpPr/>
          <p:nvPr/>
        </p:nvSpPr>
        <p:spPr>
          <a:xfrm>
            <a:off x="7349373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Self Experience</a:t>
            </a:r>
          </a:p>
        </p:txBody>
      </p:sp>
      <p:pic>
        <p:nvPicPr>
          <p:cNvPr id="4" name="Graphic 3" descr="School boy with solid fill">
            <a:extLst>
              <a:ext uri="{FF2B5EF4-FFF2-40B4-BE49-F238E27FC236}">
                <a16:creationId xmlns:a16="http://schemas.microsoft.com/office/drawing/2014/main" id="{4CA1B40B-37A2-011D-E6AC-154CB3B1D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267" y="3019953"/>
            <a:ext cx="417559" cy="49534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B96B59-F56B-12D8-302F-0AF09B700E64}"/>
              </a:ext>
            </a:extLst>
          </p:cNvPr>
          <p:cNvCxnSpPr/>
          <p:nvPr/>
        </p:nvCxnSpPr>
        <p:spPr>
          <a:xfrm>
            <a:off x="4857553" y="2643323"/>
            <a:ext cx="2318994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7DE132-377A-09E2-0D5F-BC41936A494C}"/>
              </a:ext>
            </a:extLst>
          </p:cNvPr>
          <p:cNvSpPr txBox="1"/>
          <p:nvPr/>
        </p:nvSpPr>
        <p:spPr>
          <a:xfrm>
            <a:off x="5368174" y="2136634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8573E1-E4AE-6D67-2476-FF8CAC5B8288}"/>
              </a:ext>
            </a:extLst>
          </p:cNvPr>
          <p:cNvSpPr txBox="1"/>
          <p:nvPr/>
        </p:nvSpPr>
        <p:spPr>
          <a:xfrm>
            <a:off x="5624072" y="3174922"/>
            <a:ext cx="94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(Role power)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BAD6B8-18DA-FDF4-3C64-CBFCF5DC2F22}"/>
              </a:ext>
            </a:extLst>
          </p:cNvPr>
          <p:cNvCxnSpPr>
            <a:cxnSpLocks/>
          </p:cNvCxnSpPr>
          <p:nvPr/>
        </p:nvCxnSpPr>
        <p:spPr>
          <a:xfrm flipV="1">
            <a:off x="6040252" y="2764043"/>
            <a:ext cx="0" cy="290160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0CA5B4-D3B5-8EFB-B4CC-E1ED5EB83FB7}"/>
              </a:ext>
            </a:extLst>
          </p:cNvPr>
          <p:cNvSpPr txBox="1"/>
          <p:nvPr/>
        </p:nvSpPr>
        <p:spPr>
          <a:xfrm>
            <a:off x="3610073" y="3854227"/>
            <a:ext cx="49718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GB" dirty="0"/>
              <a:t>Doesn’t explicitly consider self and lived-in context in relationships</a:t>
            </a:r>
          </a:p>
          <a:p>
            <a:pPr marL="342900" indent="-342900" algn="ctr">
              <a:buFont typeface="+mj-lt"/>
              <a:buAutoNum type="arabicPeriod"/>
            </a:pPr>
            <a:endParaRPr lang="en-GB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Limited relational scope = risks exclusionary of relational contexts (e.g., class, belief systems) </a:t>
            </a:r>
          </a:p>
          <a:p>
            <a:pPr marL="342900" indent="-342900" algn="ctr">
              <a:buFont typeface="+mj-lt"/>
              <a:buAutoNum type="arabicPeriod"/>
            </a:pPr>
            <a:endParaRPr lang="en-GB" i="1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Individualised empathy may be inadequate, shallow and harmful without explicit embedding of contexts (contextual empathy) (Ahmad, 2025)</a:t>
            </a:r>
          </a:p>
        </p:txBody>
      </p:sp>
    </p:spTree>
    <p:extLst>
      <p:ext uri="{BB962C8B-B14F-4D97-AF65-F5344CB8AC3E}">
        <p14:creationId xmlns:p14="http://schemas.microsoft.com/office/powerpoint/2010/main" val="16824318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1A80-EE62-8EBB-FA2D-DF869764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12AE-F1A5-0469-3F33-87E53A82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(Whole Embedded) Relationship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A7CD6A-24B3-07B4-70D4-A6750F0D036A}"/>
              </a:ext>
            </a:extLst>
          </p:cNvPr>
          <p:cNvGrpSpPr/>
          <p:nvPr/>
        </p:nvGrpSpPr>
        <p:grpSpPr>
          <a:xfrm>
            <a:off x="2319833" y="2627654"/>
            <a:ext cx="7305898" cy="2181639"/>
            <a:chOff x="2404272" y="2488713"/>
            <a:chExt cx="7305898" cy="2181639"/>
          </a:xfrm>
        </p:grpSpPr>
        <p:pic>
          <p:nvPicPr>
            <p:cNvPr id="8" name="Picture 7" descr="A black line with text&#10;&#10;AI-generated content may be incorrect.">
              <a:extLst>
                <a:ext uri="{FF2B5EF4-FFF2-40B4-BE49-F238E27FC236}">
                  <a16:creationId xmlns:a16="http://schemas.microsoft.com/office/drawing/2014/main" id="{E159B7B1-3CAD-86F8-8DE7-FF2A55E67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4272" y="2488713"/>
              <a:ext cx="7305898" cy="199448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0EFCFE-43F7-9DDD-B0BC-C4F91C878C05}"/>
                </a:ext>
              </a:extLst>
            </p:cNvPr>
            <p:cNvSpPr txBox="1"/>
            <p:nvPr/>
          </p:nvSpPr>
          <p:spPr>
            <a:xfrm>
              <a:off x="8362074" y="4362575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Helper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E4E2E3-39B6-2C49-30B7-98CB976CB71F}"/>
                </a:ext>
              </a:extLst>
            </p:cNvPr>
            <p:cNvSpPr txBox="1"/>
            <p:nvPr/>
          </p:nvSpPr>
          <p:spPr>
            <a:xfrm>
              <a:off x="3164226" y="4361643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Client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B75A73B-6CAD-750F-2622-8E76C4703849}"/>
              </a:ext>
            </a:extLst>
          </p:cNvPr>
          <p:cNvSpPr txBox="1"/>
          <p:nvPr/>
        </p:nvSpPr>
        <p:spPr>
          <a:xfrm>
            <a:off x="3160336" y="5647060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9878E6-71D2-4EA2-353F-29D8DD77FCCB}"/>
              </a:ext>
            </a:extLst>
          </p:cNvPr>
          <p:cNvSpPr txBox="1"/>
          <p:nvPr/>
        </p:nvSpPr>
        <p:spPr>
          <a:xfrm>
            <a:off x="5507611" y="5400839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65F91-6B61-CE85-D3E5-F0511894522A}"/>
              </a:ext>
            </a:extLst>
          </p:cNvPr>
          <p:cNvSpPr txBox="1"/>
          <p:nvPr/>
        </p:nvSpPr>
        <p:spPr>
          <a:xfrm>
            <a:off x="5160704" y="3683421"/>
            <a:ext cx="1844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Embeds the whole into relationships (personal and/or contextual)</a:t>
            </a:r>
          </a:p>
        </p:txBody>
      </p:sp>
    </p:spTree>
    <p:extLst>
      <p:ext uri="{BB962C8B-B14F-4D97-AF65-F5344CB8AC3E}">
        <p14:creationId xmlns:p14="http://schemas.microsoft.com/office/powerpoint/2010/main" val="335438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29EE1-04A8-C95C-D483-8403C469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2284DB1-30CE-0811-67DD-7427F21C78B1}"/>
              </a:ext>
            </a:extLst>
          </p:cNvPr>
          <p:cNvSpPr txBox="1"/>
          <p:nvPr/>
        </p:nvSpPr>
        <p:spPr>
          <a:xfrm>
            <a:off x="1341518" y="6434458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8BC4AC0-1534-C64A-16F1-56B3DC20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95" y="0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Relationship 2.0 (To-be)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1681E-3E82-2CC7-4C81-9077BE2FB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0740"/>
            <a:ext cx="12192000" cy="601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72737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F678-8C72-D5FD-2602-F4D6E35BB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C37C1C4C-1903-313B-AED3-84B46065E2F7}"/>
              </a:ext>
            </a:extLst>
          </p:cNvPr>
          <p:cNvSpPr/>
          <p:nvPr/>
        </p:nvSpPr>
        <p:spPr>
          <a:xfrm>
            <a:off x="5639242" y="3978864"/>
            <a:ext cx="584460" cy="47134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2DB28-9010-418D-A096-C43D89728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64" y="153512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Relational Scope </a:t>
            </a:r>
            <a:r>
              <a:rPr lang="en-GB" sz="1800" dirty="0"/>
              <a:t>(Ahmad, 2026, </a:t>
            </a:r>
            <a:r>
              <a:rPr lang="en-GB" sz="1800" dirty="0" err="1"/>
              <a:t>pg</a:t>
            </a:r>
            <a:r>
              <a:rPr lang="en-GB" sz="1800" dirty="0"/>
              <a:t> 176)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CCC826E-93C7-0B2E-CD58-73CBC841469D}"/>
              </a:ext>
            </a:extLst>
          </p:cNvPr>
          <p:cNvSpPr/>
          <p:nvPr/>
        </p:nvSpPr>
        <p:spPr>
          <a:xfrm>
            <a:off x="4066535" y="1848407"/>
            <a:ext cx="3729873" cy="3516198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E3DCF-12A5-8671-326F-76658E44C088}"/>
              </a:ext>
            </a:extLst>
          </p:cNvPr>
          <p:cNvSpPr txBox="1"/>
          <p:nvPr/>
        </p:nvSpPr>
        <p:spPr>
          <a:xfrm>
            <a:off x="3606194" y="5374031"/>
            <a:ext cx="105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Below surface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99F02E-F739-ACAE-B498-7D1B51434398}"/>
              </a:ext>
            </a:extLst>
          </p:cNvPr>
          <p:cNvSpPr txBox="1"/>
          <p:nvPr/>
        </p:nvSpPr>
        <p:spPr>
          <a:xfrm>
            <a:off x="7406767" y="5364605"/>
            <a:ext cx="70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C2C0BA-AF65-554D-6C30-3C3F0DDC3F63}"/>
              </a:ext>
            </a:extLst>
          </p:cNvPr>
          <p:cNvSpPr txBox="1"/>
          <p:nvPr/>
        </p:nvSpPr>
        <p:spPr>
          <a:xfrm>
            <a:off x="5185970" y="1479075"/>
            <a:ext cx="184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Relational Scope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EF195A-BBB9-1444-323A-B7B414A060EB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4066535" y="4252389"/>
            <a:ext cx="1743842" cy="1121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4AAE80-52A1-F078-57FE-694CB3D0F611}"/>
              </a:ext>
            </a:extLst>
          </p:cNvPr>
          <p:cNvCxnSpPr>
            <a:cxnSpLocks/>
            <a:stCxn id="4" idx="4"/>
            <a:endCxn id="21" idx="5"/>
          </p:cNvCxnSpPr>
          <p:nvPr/>
        </p:nvCxnSpPr>
        <p:spPr>
          <a:xfrm flipH="1" flipV="1">
            <a:off x="6052566" y="4252389"/>
            <a:ext cx="1743842" cy="1112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05F515-86FF-6641-97C1-0FF9B6F5974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5931471" y="1848407"/>
            <a:ext cx="1" cy="2198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F690EE07-0016-CFA7-F103-19F4224C84D4}"/>
              </a:ext>
            </a:extLst>
          </p:cNvPr>
          <p:cNvSpPr/>
          <p:nvPr/>
        </p:nvSpPr>
        <p:spPr>
          <a:xfrm>
            <a:off x="5760218" y="4047209"/>
            <a:ext cx="342507" cy="240383"/>
          </a:xfrm>
          <a:prstGeom prst="ellipse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DC047E-199F-E255-5BE6-7FFE56E21CC2}"/>
              </a:ext>
            </a:extLst>
          </p:cNvPr>
          <p:cNvSpPr/>
          <p:nvPr/>
        </p:nvSpPr>
        <p:spPr>
          <a:xfrm>
            <a:off x="5394261" y="4777933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016D09F-508A-AA15-3ABB-D7ECC71490E1}"/>
              </a:ext>
            </a:extLst>
          </p:cNvPr>
          <p:cNvSpPr/>
          <p:nvPr/>
        </p:nvSpPr>
        <p:spPr>
          <a:xfrm>
            <a:off x="6140428" y="3255357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7B2D69-DA55-B448-322B-648E20AF8812}"/>
              </a:ext>
            </a:extLst>
          </p:cNvPr>
          <p:cNvSpPr/>
          <p:nvPr/>
        </p:nvSpPr>
        <p:spPr>
          <a:xfrm>
            <a:off x="6146653" y="4777932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F5F360-3CA8-911E-0F31-C7D55BECE8BE}"/>
              </a:ext>
            </a:extLst>
          </p:cNvPr>
          <p:cNvSpPr/>
          <p:nvPr/>
        </p:nvSpPr>
        <p:spPr>
          <a:xfrm>
            <a:off x="5185970" y="3942238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E63DAA4-5043-2FA4-8BF1-96AF55A53D7E}"/>
              </a:ext>
            </a:extLst>
          </p:cNvPr>
          <p:cNvSpPr/>
          <p:nvPr/>
        </p:nvSpPr>
        <p:spPr>
          <a:xfrm>
            <a:off x="6334466" y="3942238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496ED1-F8C5-4403-09D1-95EEEF60BA81}"/>
              </a:ext>
            </a:extLst>
          </p:cNvPr>
          <p:cNvSpPr/>
          <p:nvPr/>
        </p:nvSpPr>
        <p:spPr>
          <a:xfrm>
            <a:off x="5347795" y="3255357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56D7E6-9CBB-640F-B0B2-2A3736E94808}"/>
              </a:ext>
            </a:extLst>
          </p:cNvPr>
          <p:cNvSpPr txBox="1"/>
          <p:nvPr/>
        </p:nvSpPr>
        <p:spPr>
          <a:xfrm>
            <a:off x="4747347" y="5993000"/>
            <a:ext cx="261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Relationship = D x S x 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FD405-6EB8-F20D-0C19-B4C4BEA8B666}"/>
              </a:ext>
            </a:extLst>
          </p:cNvPr>
          <p:cNvSpPr txBox="1"/>
          <p:nvPr/>
        </p:nvSpPr>
        <p:spPr>
          <a:xfrm>
            <a:off x="7516677" y="2273579"/>
            <a:ext cx="1527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relationship is here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0CB49A-C22E-BC2B-EC50-6B6C6D4A796F}"/>
              </a:ext>
            </a:extLst>
          </p:cNvPr>
          <p:cNvCxnSpPr>
            <a:cxnSpLocks/>
            <a:stCxn id="16" idx="1"/>
            <a:endCxn id="21" idx="7"/>
          </p:cNvCxnSpPr>
          <p:nvPr/>
        </p:nvCxnSpPr>
        <p:spPr>
          <a:xfrm flipH="1">
            <a:off x="6052566" y="2689078"/>
            <a:ext cx="1464111" cy="13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BBF2FC-9040-4438-949D-5A9C523D9A3C}"/>
              </a:ext>
            </a:extLst>
          </p:cNvPr>
          <p:cNvSpPr txBox="1"/>
          <p:nvPr/>
        </p:nvSpPr>
        <p:spPr>
          <a:xfrm>
            <a:off x="8341687" y="3385745"/>
            <a:ext cx="1078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 not always here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AB5233-3C4B-B7C3-8AD3-3A5BE17A7E70}"/>
              </a:ext>
            </a:extLst>
          </p:cNvPr>
          <p:cNvCxnSpPr>
            <a:cxnSpLocks/>
          </p:cNvCxnSpPr>
          <p:nvPr/>
        </p:nvCxnSpPr>
        <p:spPr>
          <a:xfrm flipH="1">
            <a:off x="7222252" y="3732971"/>
            <a:ext cx="1199398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CC1508-C79D-736D-D7C6-1523243CEDBE}"/>
              </a:ext>
            </a:extLst>
          </p:cNvPr>
          <p:cNvSpPr txBox="1"/>
          <p:nvPr/>
        </p:nvSpPr>
        <p:spPr>
          <a:xfrm>
            <a:off x="3447749" y="6427195"/>
            <a:ext cx="47252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Relational Scope © 2025 by Mamood Ahmad is licensed under CC BY-ND 4.0. To view a copy of this license, visit https://creativecommons.org/licenses/by-nd/4.0/</a:t>
            </a:r>
            <a:endParaRPr lang="en-GB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0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5" grpId="0"/>
      <p:bldP spid="6" grpId="0"/>
      <p:bldP spid="7" grpId="0"/>
      <p:bldP spid="21" grpId="0" animBg="1"/>
      <p:bldP spid="3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9" grpId="0"/>
      <p:bldP spid="16" grpId="0"/>
      <p:bldP spid="18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0911A-6C6C-C711-34D2-DB5CCB6AE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27AA-F8B4-E1F6-DD2A-74206495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2E2F0-9D44-4821-96A4-76FD8D444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might your WICKET-BOND positionality impact relationships with clients or more generally (facilitative and / or barriers)?</a:t>
            </a:r>
          </a:p>
          <a:p>
            <a:r>
              <a:rPr lang="en-GB" i="1" dirty="0"/>
              <a:t>&lt; Tutor gives example &gt;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678793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808F-3E11-BC97-E590-0EE0BC180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7AB5-B53F-609F-EC54-45E8709E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Whole Experience Model (WICKET)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A5DD-DC6D-4675-8996-37123F6B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Purpose is to continually reference back to enable ideas to be continually embedded</a:t>
            </a:r>
          </a:p>
          <a:p>
            <a:pPr lvl="1"/>
            <a:r>
              <a:rPr lang="en-GB" dirty="0"/>
              <a:t>Learning in dialogue: E.g., Spin the WICKET wheel</a:t>
            </a:r>
          </a:p>
          <a:p>
            <a:pPr lvl="1"/>
            <a:r>
              <a:rPr lang="en-GB" dirty="0"/>
              <a:t>Essays and case studies</a:t>
            </a:r>
          </a:p>
          <a:p>
            <a:pPr lvl="1"/>
            <a:r>
              <a:rPr lang="en-GB" dirty="0"/>
              <a:t>Training</a:t>
            </a:r>
          </a:p>
          <a:p>
            <a:pPr lvl="1"/>
            <a:r>
              <a:rPr lang="en-GB" dirty="0"/>
              <a:t>Group relationships and process</a:t>
            </a:r>
          </a:p>
          <a:p>
            <a:pPr lvl="1"/>
            <a:r>
              <a:rPr lang="en-GB" dirty="0"/>
              <a:t>Own therapy</a:t>
            </a:r>
          </a:p>
          <a:p>
            <a:pPr lvl="1"/>
            <a:r>
              <a:rPr lang="en-GB" dirty="0"/>
              <a:t>Supervision</a:t>
            </a:r>
          </a:p>
          <a:p>
            <a:pPr lvl="1"/>
            <a:r>
              <a:rPr lang="en-GB" dirty="0"/>
              <a:t>Research</a:t>
            </a:r>
          </a:p>
          <a:p>
            <a:pPr lvl="1"/>
            <a:r>
              <a:rPr lang="en-GB" dirty="0"/>
              <a:t>Client Work</a:t>
            </a:r>
          </a:p>
        </p:txBody>
      </p:sp>
    </p:spTree>
    <p:extLst>
      <p:ext uri="{BB962C8B-B14F-4D97-AF65-F5344CB8AC3E}">
        <p14:creationId xmlns:p14="http://schemas.microsoft.com/office/powerpoint/2010/main" val="484218755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9187E-CAB0-FA21-1E91-A296C57E9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B820-EBB7-9F5D-BD12-BE990078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Use Case 1: </a:t>
            </a:r>
            <a:r>
              <a:rPr lang="en-GB" sz="3200" b="1" dirty="0"/>
              <a:t>Positionality: 6 Parts of positionality (WICKET)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560ED-7EC2-A839-29F2-4B5BC737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i="1" dirty="0"/>
              <a:t>Experience is shaped and influenced by.. Who is Inside/Outside of Experience</a:t>
            </a:r>
          </a:p>
          <a:p>
            <a:endParaRPr lang="en-GB" b="1" dirty="0"/>
          </a:p>
          <a:p>
            <a:r>
              <a:rPr lang="en-GB" b="1" dirty="0"/>
              <a:t>W - </a:t>
            </a:r>
            <a:r>
              <a:rPr lang="en-GB" dirty="0"/>
              <a:t>Worldview</a:t>
            </a:r>
          </a:p>
          <a:p>
            <a:r>
              <a:rPr lang="en-GB" b="1" dirty="0"/>
              <a:t>I - </a:t>
            </a:r>
            <a:r>
              <a:rPr lang="en-GB" dirty="0"/>
              <a:t>Identity</a:t>
            </a:r>
          </a:p>
          <a:p>
            <a:r>
              <a:rPr lang="en-GB" b="1" dirty="0"/>
              <a:t>C – </a:t>
            </a:r>
            <a:r>
              <a:rPr lang="en-GB" dirty="0"/>
              <a:t>Context (Lived) including immersion cultures (place)</a:t>
            </a:r>
          </a:p>
          <a:p>
            <a:r>
              <a:rPr lang="en-GB" b="1" dirty="0"/>
              <a:t>K - </a:t>
            </a:r>
            <a:r>
              <a:rPr lang="en-GB" dirty="0"/>
              <a:t>Knowledge</a:t>
            </a:r>
          </a:p>
          <a:p>
            <a:r>
              <a:rPr lang="en-GB" b="1" dirty="0"/>
              <a:t>E - </a:t>
            </a:r>
            <a:r>
              <a:rPr lang="en-GB" dirty="0"/>
              <a:t>Embodiment</a:t>
            </a:r>
          </a:p>
          <a:p>
            <a:r>
              <a:rPr lang="en-GB" b="1" dirty="0"/>
              <a:t>T – </a:t>
            </a:r>
            <a:r>
              <a:rPr lang="en-GB" dirty="0"/>
              <a:t>Time</a:t>
            </a:r>
          </a:p>
          <a:p>
            <a:endParaRPr lang="en-GB" dirty="0"/>
          </a:p>
          <a:p>
            <a:r>
              <a:rPr lang="en-GB" dirty="0"/>
              <a:t>Each contributes to experience (person/persons and spaces) and influences barriers and opportunities (e.g., normativity/difference)</a:t>
            </a:r>
          </a:p>
        </p:txBody>
      </p:sp>
    </p:spTree>
    <p:extLst>
      <p:ext uri="{BB962C8B-B14F-4D97-AF65-F5344CB8AC3E}">
        <p14:creationId xmlns:p14="http://schemas.microsoft.com/office/powerpoint/2010/main" val="895767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17AA6-6026-1ABD-2EA8-FD8876C3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86FD-92EE-EA7F-3DA6-234641687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97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Use case 2: Continually apply (WICKET)</a:t>
            </a:r>
            <a:br>
              <a:rPr lang="en-GB" dirty="0"/>
            </a:br>
            <a:br>
              <a:rPr lang="en-GB" dirty="0"/>
            </a:br>
            <a:r>
              <a:rPr lang="en-GB" sz="2700" i="1" dirty="0"/>
              <a:t>Apply context (WICKET) to assess, enrich and knowledge and practices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9EA15A-C90C-DE30-0AD2-9587F163DFC0}"/>
              </a:ext>
            </a:extLst>
          </p:cNvPr>
          <p:cNvSpPr/>
          <p:nvPr/>
        </p:nvSpPr>
        <p:spPr>
          <a:xfrm>
            <a:off x="2858297" y="3591611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BBDDDA-D943-42F0-DB78-97CD04BE6A3B}"/>
              </a:ext>
            </a:extLst>
          </p:cNvPr>
          <p:cNvSpPr/>
          <p:nvPr/>
        </p:nvSpPr>
        <p:spPr>
          <a:xfrm>
            <a:off x="8657076" y="3429000"/>
            <a:ext cx="2164895" cy="11901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Domain 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(Context Embedded)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3B512D-64A0-0CCB-8FBF-4045663021E5}"/>
              </a:ext>
            </a:extLst>
          </p:cNvPr>
          <p:cNvSpPr/>
          <p:nvPr/>
        </p:nvSpPr>
        <p:spPr>
          <a:xfrm>
            <a:off x="5008281" y="2643474"/>
            <a:ext cx="1784630" cy="26852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Self-Dev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Causation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Skills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Practice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Supervision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Research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Ethics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6024D80-D8D9-A34C-827D-4E31265E4C4D}"/>
              </a:ext>
            </a:extLst>
          </p:cNvPr>
          <p:cNvSpPr/>
          <p:nvPr/>
        </p:nvSpPr>
        <p:spPr>
          <a:xfrm>
            <a:off x="2287187" y="3337089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C4C910-32B4-C088-7CE7-52AC6B25FB2E}"/>
              </a:ext>
            </a:extLst>
          </p:cNvPr>
          <p:cNvSpPr/>
          <p:nvPr/>
        </p:nvSpPr>
        <p:spPr>
          <a:xfrm>
            <a:off x="1763209" y="3610465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8759D61-E1C1-EE8C-74FF-88BB5642577A}"/>
              </a:ext>
            </a:extLst>
          </p:cNvPr>
          <p:cNvSpPr/>
          <p:nvPr/>
        </p:nvSpPr>
        <p:spPr>
          <a:xfrm>
            <a:off x="1763208" y="407945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569EEC9-ED29-B422-0C3B-65AD89CACE1E}"/>
              </a:ext>
            </a:extLst>
          </p:cNvPr>
          <p:cNvSpPr/>
          <p:nvPr/>
        </p:nvSpPr>
        <p:spPr>
          <a:xfrm>
            <a:off x="2811166" y="4053524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EB2232-A53E-48CC-2116-B65117503B19}"/>
              </a:ext>
            </a:extLst>
          </p:cNvPr>
          <p:cNvSpPr/>
          <p:nvPr/>
        </p:nvSpPr>
        <p:spPr>
          <a:xfrm>
            <a:off x="2287187" y="432690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B31050F-B192-E30D-5984-276E260E5FD3}"/>
              </a:ext>
            </a:extLst>
          </p:cNvPr>
          <p:cNvSpPr/>
          <p:nvPr/>
        </p:nvSpPr>
        <p:spPr>
          <a:xfrm>
            <a:off x="3789572" y="3799002"/>
            <a:ext cx="1291472" cy="3959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FB30E9F5-1767-F7A9-66C9-D3A289F7918D}"/>
              </a:ext>
            </a:extLst>
          </p:cNvPr>
          <p:cNvSpPr/>
          <p:nvPr/>
        </p:nvSpPr>
        <p:spPr>
          <a:xfrm rot="10800000">
            <a:off x="6826376" y="3775422"/>
            <a:ext cx="857858" cy="421323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CED6B3A0-A661-530E-6C1D-99249AA36975}"/>
              </a:ext>
            </a:extLst>
          </p:cNvPr>
          <p:cNvSpPr/>
          <p:nvPr/>
        </p:nvSpPr>
        <p:spPr>
          <a:xfrm>
            <a:off x="7751162" y="3820209"/>
            <a:ext cx="838986" cy="374716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B357A-AEA6-1B1C-363B-3C566935A04A}"/>
              </a:ext>
            </a:extLst>
          </p:cNvPr>
          <p:cNvSpPr txBox="1"/>
          <p:nvPr/>
        </p:nvSpPr>
        <p:spPr>
          <a:xfrm>
            <a:off x="7343705" y="3472089"/>
            <a:ext cx="98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12DFFB-BE89-688F-DF7B-849AC0CAA058}"/>
              </a:ext>
            </a:extLst>
          </p:cNvPr>
          <p:cNvSpPr txBox="1"/>
          <p:nvPr/>
        </p:nvSpPr>
        <p:spPr>
          <a:xfrm>
            <a:off x="3178807" y="5526242"/>
            <a:ext cx="6276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simple process question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: 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does WICKET impact Domain X?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AA86B-D6A9-CC79-B3D4-BF741C69B6FF}"/>
              </a:ext>
            </a:extLst>
          </p:cNvPr>
          <p:cNvSpPr txBox="1"/>
          <p:nvPr/>
        </p:nvSpPr>
        <p:spPr>
          <a:xfrm>
            <a:off x="2370587" y="3893601"/>
            <a:ext cx="590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EXP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9BD1C-7E05-9AE5-F9AE-965B574E05D6}"/>
              </a:ext>
            </a:extLst>
          </p:cNvPr>
          <p:cNvSpPr txBox="1"/>
          <p:nvPr/>
        </p:nvSpPr>
        <p:spPr>
          <a:xfrm>
            <a:off x="3242913" y="6234443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79D2F-C7FE-935C-677D-695D5DFB3F40}"/>
              </a:ext>
            </a:extLst>
          </p:cNvPr>
          <p:cNvSpPr txBox="1"/>
          <p:nvPr/>
        </p:nvSpPr>
        <p:spPr>
          <a:xfrm>
            <a:off x="1099299" y="3574365"/>
            <a:ext cx="956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B&amp;O</a:t>
            </a:r>
          </a:p>
          <a:p>
            <a:br>
              <a:rPr lang="en-GB" dirty="0"/>
            </a:br>
            <a:r>
              <a:rPr lang="en-GB" dirty="0"/>
              <a:t>N&amp;D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25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8989-9995-ED53-47BF-8A1EE1FB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Grief (Context Embedded)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2B4B8-6FEE-FCEB-B3B8-1A8EE85D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Worldview: </a:t>
            </a:r>
            <a:r>
              <a:rPr lang="en-GB" dirty="0"/>
              <a:t>Influences meaning of loss, life and death, beliefs about justice, fairness and forgiveness, coping, and resilience</a:t>
            </a:r>
          </a:p>
          <a:p>
            <a:r>
              <a:rPr lang="en-GB" b="1" dirty="0"/>
              <a:t>Identity: </a:t>
            </a:r>
            <a:r>
              <a:rPr lang="en-GB" dirty="0"/>
              <a:t>Caregiver identity, family expectations, norms in ethnic and national groups, gender roles and neurodivergence experience</a:t>
            </a:r>
          </a:p>
          <a:p>
            <a:r>
              <a:rPr lang="en-GB" b="1" dirty="0"/>
              <a:t>Context (Lived): </a:t>
            </a:r>
            <a:r>
              <a:rPr lang="en-GB" dirty="0"/>
              <a:t>Norms of expression (stoic, emotional) including gender influences, community or family framework, rituals, who are more deserving of grief (disability, same-sex, stepparents, refugees, animals)</a:t>
            </a:r>
          </a:p>
          <a:p>
            <a:r>
              <a:rPr lang="en-GB" b="1" dirty="0"/>
              <a:t>Embodiment: </a:t>
            </a:r>
            <a:r>
              <a:rPr lang="en-GB" dirty="0"/>
              <a:t>Relational patterns, relational experience, relational depth, style of grieving (seek support or avoid) </a:t>
            </a:r>
          </a:p>
          <a:p>
            <a:r>
              <a:rPr lang="en-GB" b="1" dirty="0"/>
              <a:t>Knowledge: </a:t>
            </a:r>
            <a:r>
              <a:rPr lang="en-GB" dirty="0"/>
              <a:t>basis of what we belief (R/S, personal, science), theories (including personal), personal experiences, meaning and growth</a:t>
            </a:r>
          </a:p>
          <a:p>
            <a:r>
              <a:rPr lang="en-GB" b="1" dirty="0"/>
              <a:t>Time (Accumulation):</a:t>
            </a:r>
            <a:r>
              <a:rPr lang="en-GB" dirty="0"/>
              <a:t> Impact of grief over life stages (child, teenage, adult), intergenerational and collective</a:t>
            </a:r>
          </a:p>
        </p:txBody>
      </p:sp>
    </p:spTree>
    <p:extLst>
      <p:ext uri="{BB962C8B-B14F-4D97-AF65-F5344CB8AC3E}">
        <p14:creationId xmlns:p14="http://schemas.microsoft.com/office/powerpoint/2010/main" val="3306733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6DD8B-32D6-A34C-620E-1118B47E8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8AA1-AB00-3850-E076-4D44EA356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Reflecting on power and social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DA284-18D3-7A04-7B7C-1F9B78306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964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A9879-3299-9E41-EB52-3C3FAA42E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B96D3-4643-FCCA-81AB-D97D48950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Intersectionality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DE22A-2A29-4E37-E3A5-BE8435079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09134" cy="435133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“[ As a east </a:t>
            </a:r>
            <a:r>
              <a:rPr lang="en-GB" sz="2400" dirty="0" err="1"/>
              <a:t>asian</a:t>
            </a:r>
            <a:r>
              <a:rPr lang="en-GB" sz="2400" dirty="0"/>
              <a:t> woman] I face discrimination as white women but also as a black woman. Similar, different and unique discrimination”</a:t>
            </a:r>
          </a:p>
          <a:p>
            <a:r>
              <a:rPr lang="en-GB" sz="2400" dirty="0"/>
              <a:t>I was constantly discriminated against because of my poverty and those wounds still run very deep...[But] The concept of intersectionality recognizes that people can be privileged in some ways and definitely not in others." ~Gina Crosley-Corcoran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D4D9E-BB3E-A31A-8C49-D8FBA25C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095" y="1129767"/>
            <a:ext cx="5501030" cy="50471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138404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57EB-34E6-7DA3-9EA5-6A7113D7E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112F-BCB9-A12A-A4E6-C9519163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Power and Affinity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62293-5691-6145-97AD-4E9BDFBA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Uses and abuses</a:t>
            </a:r>
          </a:p>
          <a:p>
            <a:r>
              <a:rPr lang="en-GB" sz="2000" dirty="0"/>
              <a:t>Hierarchies may mirror societal relationships and thus power relationships</a:t>
            </a:r>
          </a:p>
          <a:p>
            <a:r>
              <a:rPr lang="en-GB" sz="2000" dirty="0"/>
              <a:t>Between &amp; within groups</a:t>
            </a:r>
          </a:p>
          <a:p>
            <a:r>
              <a:rPr lang="en-GB" sz="2000" dirty="0"/>
              <a:t>Power in Role, Personal, Societal (Procter) </a:t>
            </a:r>
          </a:p>
          <a:p>
            <a:r>
              <a:rPr lang="en-GB" sz="2000" dirty="0"/>
              <a:t>Power in Culture: Affinity to cultural norms and expectations</a:t>
            </a:r>
          </a:p>
          <a:p>
            <a:pPr lvl="1"/>
            <a:r>
              <a:rPr lang="en-GB" sz="2000" dirty="0"/>
              <a:t>Worldviews and beliefs, Lifestyles and relationship, communication styles, morality &amp; beliefs (Ahmad, 2026)</a:t>
            </a:r>
          </a:p>
          <a:p>
            <a:r>
              <a:rPr lang="en-GB" sz="2000" dirty="0"/>
              <a:t>Affinity to similarity, norms and status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2050" name="Picture 2" descr="Group dynamics diagram with one man shown as Black">
            <a:extLst>
              <a:ext uri="{FF2B5EF4-FFF2-40B4-BE49-F238E27FC236}">
                <a16:creationId xmlns:a16="http://schemas.microsoft.com/office/drawing/2014/main" id="{75807F12-C346-AF01-C0EF-C389A0E30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025"/>
          <a:stretch>
            <a:fillRect/>
          </a:stretch>
        </p:blipFill>
        <p:spPr bwMode="auto">
          <a:xfrm>
            <a:off x="6172202" y="1437920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C2D328-7CBD-FD94-DEDA-E77BB0825674}"/>
              </a:ext>
            </a:extLst>
          </p:cNvPr>
          <p:cNvSpPr txBox="1"/>
          <p:nvPr/>
        </p:nvSpPr>
        <p:spPr>
          <a:xfrm>
            <a:off x="7666329" y="4206240"/>
            <a:ext cx="249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Personal &amp; contextual dynamics in groups</a:t>
            </a:r>
          </a:p>
        </p:txBody>
      </p:sp>
    </p:spTree>
    <p:extLst>
      <p:ext uri="{BB962C8B-B14F-4D97-AF65-F5344CB8AC3E}">
        <p14:creationId xmlns:p14="http://schemas.microsoft.com/office/powerpoint/2010/main" val="4256716619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E63F-4F2F-F158-6BEC-2153A2250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6871-9346-4CE0-FECC-25FFD4639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Rupture, Repair and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5C52E-816E-AD60-7642-E00E122A4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Tutor note: Not in live recording but important to help students reflect on experiences of rupture, best practice repair and importance of accountability.</a:t>
            </a:r>
          </a:p>
          <a:p>
            <a:r>
              <a:rPr lang="en-GB" dirty="0"/>
              <a:t>Pre-rupture and rupture</a:t>
            </a:r>
          </a:p>
          <a:p>
            <a:r>
              <a:rPr lang="en-GB" dirty="0"/>
              <a:t>Repair and restoration</a:t>
            </a:r>
          </a:p>
          <a:p>
            <a:pPr lvl="1"/>
            <a:r>
              <a:rPr lang="en-GB" dirty="0"/>
              <a:t>What is self agenda?</a:t>
            </a:r>
          </a:p>
          <a:p>
            <a:pPr lvl="1"/>
            <a:r>
              <a:rPr lang="en-GB" dirty="0"/>
              <a:t>Consider power dynamics and societal meaning of rupture</a:t>
            </a:r>
          </a:p>
          <a:p>
            <a:pPr lvl="1"/>
            <a:r>
              <a:rPr lang="en-GB" dirty="0"/>
              <a:t>What part(s) did you play in rupture?</a:t>
            </a:r>
          </a:p>
          <a:p>
            <a:pPr lvl="1"/>
            <a:r>
              <a:rPr lang="en-GB" dirty="0"/>
              <a:t>Who is responsible for repair?</a:t>
            </a:r>
          </a:p>
          <a:p>
            <a:pPr lvl="1"/>
            <a:r>
              <a:rPr lang="en-GB" dirty="0"/>
              <a:t>Broaching repair</a:t>
            </a:r>
          </a:p>
          <a:p>
            <a:pPr lvl="1"/>
            <a:r>
              <a:rPr lang="en-GB" dirty="0"/>
              <a:t>Time and process may be long</a:t>
            </a:r>
          </a:p>
          <a:p>
            <a:pPr lvl="1"/>
            <a:r>
              <a:rPr lang="en-GB" dirty="0"/>
              <a:t>Accountability for your part</a:t>
            </a:r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49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5FAB-F3C9-2B95-7BA4-046542F93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B9E18-41C7-A2AD-A109-BFC8A55AE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Breakout: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D6B8B-A52C-4586-A618-6BB9E4CAE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you experience of power? Power and powerlessness</a:t>
            </a:r>
          </a:p>
          <a:p>
            <a:r>
              <a:rPr lang="en-GB" dirty="0"/>
              <a:t>What personal, role, status, societal, cultural power do you have?</a:t>
            </a:r>
          </a:p>
          <a:p>
            <a:pPr lvl="1"/>
            <a:r>
              <a:rPr lang="en-GB" i="1" dirty="0"/>
              <a:t>Reflect on the full WICKET and Intersectional Wheel</a:t>
            </a:r>
          </a:p>
          <a:p>
            <a:r>
              <a:rPr lang="en-GB" i="1" dirty="0"/>
              <a:t>What is your norm in terms of conflict resolution and difficult conversations? What is your edge of development?</a:t>
            </a:r>
          </a:p>
          <a:p>
            <a:r>
              <a:rPr lang="en-GB" i="1" dirty="0">
                <a:solidFill>
                  <a:srgbClr val="FF0000"/>
                </a:solidFill>
              </a:rPr>
              <a:t>&lt;Tutor models example &gt;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376418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134FF-2164-E164-60A8-454D9C14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Breakout: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6450B-1F4D-8CDD-55A3-3AC9AE37E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you experience of power? Power and powerlessness</a:t>
            </a:r>
          </a:p>
          <a:p>
            <a:r>
              <a:rPr lang="en-GB" dirty="0"/>
              <a:t>What personal, role, status, societal, cultural power do you have?</a:t>
            </a:r>
          </a:p>
          <a:p>
            <a:pPr lvl="1"/>
            <a:r>
              <a:rPr lang="en-GB" i="1" dirty="0"/>
              <a:t>Reflect on the full WICKET and Intersectional Wheel</a:t>
            </a:r>
          </a:p>
          <a:p>
            <a:r>
              <a:rPr lang="en-GB" i="1" dirty="0">
                <a:solidFill>
                  <a:srgbClr val="FF0000"/>
                </a:solidFill>
              </a:rPr>
              <a:t>&lt;Tutor models example &gt;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190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D90ED-88C1-39E2-799A-79F3A221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1040-48A4-C905-BA46-FFB66D6D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Reflecting on Context (Lived)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0379C-5C30-ADF3-B0B7-EAF63F0BB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620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A260A-A719-1CAC-28C4-836CBADB3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644EC-10EE-168D-4AD1-AA624913550F}"/>
              </a:ext>
            </a:extLst>
          </p:cNvPr>
          <p:cNvGrpSpPr/>
          <p:nvPr/>
        </p:nvGrpSpPr>
        <p:grpSpPr>
          <a:xfrm>
            <a:off x="3657052" y="1187537"/>
            <a:ext cx="5200213" cy="4139229"/>
            <a:chOff x="3448195" y="1800879"/>
            <a:chExt cx="5242095" cy="413922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A1B266-40E8-999E-3D34-2F33648720A3}"/>
                </a:ext>
              </a:extLst>
            </p:cNvPr>
            <p:cNvSpPr/>
            <p:nvPr/>
          </p:nvSpPr>
          <p:spPr>
            <a:xfrm>
              <a:off x="3448195" y="1800879"/>
              <a:ext cx="5242095" cy="41392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E1756E2-0427-006A-4B6C-5DA00B751304}"/>
                </a:ext>
              </a:extLst>
            </p:cNvPr>
            <p:cNvSpPr/>
            <p:nvPr/>
          </p:nvSpPr>
          <p:spPr>
            <a:xfrm>
              <a:off x="3832102" y="2255738"/>
              <a:ext cx="4565021" cy="365759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ACDA95-8DF1-7243-790D-63700D0D196C}"/>
                </a:ext>
              </a:extLst>
            </p:cNvPr>
            <p:cNvSpPr/>
            <p:nvPr/>
          </p:nvSpPr>
          <p:spPr>
            <a:xfrm>
              <a:off x="4111311" y="2800190"/>
              <a:ext cx="4055468" cy="313991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019A826-FA93-F159-14E8-91DFFD0CA041}"/>
                </a:ext>
              </a:extLst>
            </p:cNvPr>
            <p:cNvSpPr/>
            <p:nvPr/>
          </p:nvSpPr>
          <p:spPr>
            <a:xfrm>
              <a:off x="4425417" y="3364433"/>
              <a:ext cx="3378394" cy="257567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AD9922A-9125-A68A-EED9-30AF20CE4F66}"/>
                </a:ext>
              </a:extLst>
            </p:cNvPr>
            <p:cNvSpPr/>
            <p:nvPr/>
          </p:nvSpPr>
          <p:spPr>
            <a:xfrm>
              <a:off x="4760464" y="4266168"/>
              <a:ext cx="2645478" cy="167394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4BC6D9D-FF21-23BA-0155-23E7C21DE748}"/>
                </a:ext>
              </a:extLst>
            </p:cNvPr>
            <p:cNvSpPr/>
            <p:nvPr/>
          </p:nvSpPr>
          <p:spPr>
            <a:xfrm>
              <a:off x="5363082" y="5111926"/>
              <a:ext cx="1465832" cy="82365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Individual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44F3C9-8453-C6D1-9A59-4A37E9705D40}"/>
                </a:ext>
              </a:extLst>
            </p:cNvPr>
            <p:cNvSpPr txBox="1"/>
            <p:nvPr/>
          </p:nvSpPr>
          <p:spPr>
            <a:xfrm>
              <a:off x="5211710" y="4609971"/>
              <a:ext cx="17691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Personal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660B55-9EBE-E40F-5F3D-6EDE7642F624}"/>
                </a:ext>
              </a:extLst>
            </p:cNvPr>
            <p:cNvSpPr txBox="1"/>
            <p:nvPr/>
          </p:nvSpPr>
          <p:spPr>
            <a:xfrm>
              <a:off x="5428936" y="2391759"/>
              <a:ext cx="155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Socio-Culture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C00185-38FF-07B0-EF5E-DB15B01F143F}"/>
                </a:ext>
              </a:extLst>
            </p:cNvPr>
            <p:cNvSpPr txBox="1"/>
            <p:nvPr/>
          </p:nvSpPr>
          <p:spPr>
            <a:xfrm>
              <a:off x="5690736" y="1847067"/>
              <a:ext cx="810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Planet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BA7CE5-F2DD-2504-6B6B-7BD0D65F7533}"/>
                </a:ext>
              </a:extLst>
            </p:cNvPr>
            <p:cNvSpPr txBox="1"/>
            <p:nvPr/>
          </p:nvSpPr>
          <p:spPr>
            <a:xfrm>
              <a:off x="5497056" y="2915698"/>
              <a:ext cx="1197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Structural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866F11-48FC-0C62-6FC3-49041665DD56}"/>
                </a:ext>
              </a:extLst>
            </p:cNvPr>
            <p:cNvSpPr txBox="1"/>
            <p:nvPr/>
          </p:nvSpPr>
          <p:spPr>
            <a:xfrm>
              <a:off x="5290338" y="3506316"/>
              <a:ext cx="14780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Indirect &amp; Institutional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E6BE620-B293-C402-69F8-8CF4692F036B}"/>
              </a:ext>
            </a:extLst>
          </p:cNvPr>
          <p:cNvSpPr/>
          <p:nvPr/>
        </p:nvSpPr>
        <p:spPr>
          <a:xfrm>
            <a:off x="5183779" y="5738750"/>
            <a:ext cx="2199843" cy="7881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Harm and Safety mediating by individual, interpersonal and contextual factors not only individual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0322EF-0380-62A2-7CB0-FE4C48D41BC3}"/>
              </a:ext>
            </a:extLst>
          </p:cNvPr>
          <p:cNvSpPr txBox="1"/>
          <p:nvPr/>
        </p:nvSpPr>
        <p:spPr>
          <a:xfrm>
            <a:off x="4944600" y="578008"/>
            <a:ext cx="271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(Incl. Historical context)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34568E5-6640-6B41-9BBA-54DBE03CA08A}"/>
              </a:ext>
            </a:extLst>
          </p:cNvPr>
          <p:cNvCxnSpPr>
            <a:cxnSpLocks/>
            <a:stCxn id="2" idx="4"/>
            <a:endCxn id="5" idx="0"/>
          </p:cNvCxnSpPr>
          <p:nvPr/>
        </p:nvCxnSpPr>
        <p:spPr>
          <a:xfrm>
            <a:off x="6283701" y="5322242"/>
            <a:ext cx="0" cy="41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 descr="Male profile with solid fill">
            <a:extLst>
              <a:ext uri="{FF2B5EF4-FFF2-40B4-BE49-F238E27FC236}">
                <a16:creationId xmlns:a16="http://schemas.microsoft.com/office/drawing/2014/main" id="{33BDC8CC-B520-33FD-B4F7-C484B8C35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45489" y="4576940"/>
            <a:ext cx="276425" cy="27642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86D8A94-3E15-4254-E481-E24A3DC11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306" y="1213656"/>
            <a:ext cx="603556" cy="493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EE0880-686F-8E88-FEAA-D51CE17E2BC5}"/>
              </a:ext>
            </a:extLst>
          </p:cNvPr>
          <p:cNvSpPr txBox="1"/>
          <p:nvPr/>
        </p:nvSpPr>
        <p:spPr>
          <a:xfrm>
            <a:off x="768626" y="1431235"/>
            <a:ext cx="2369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Experience is formed from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Intra, Interpersonal and Context interplay</a:t>
            </a:r>
          </a:p>
        </p:txBody>
      </p:sp>
    </p:spTree>
    <p:extLst>
      <p:ext uri="{BB962C8B-B14F-4D97-AF65-F5344CB8AC3E}">
        <p14:creationId xmlns:p14="http://schemas.microsoft.com/office/powerpoint/2010/main" val="3937025495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5C6F9-410F-D0C7-86E7-ECB8047C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394F-A2F2-38FA-6FDD-E14527B0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9129F-C18E-893C-A55A-BC1709C18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What are some examples of Context (Lived) that may impact experience? E.g., norms and expectations, lack of resources</a:t>
            </a:r>
          </a:p>
          <a:p>
            <a:r>
              <a:rPr lang="en-GB" dirty="0"/>
              <a:t>How do your lived-in context(s) e.g., culture, environment, impact your experience?</a:t>
            </a:r>
          </a:p>
          <a:p>
            <a:r>
              <a:rPr lang="en-GB" dirty="0"/>
              <a:t>Consider individual factors from the reference card (top)</a:t>
            </a:r>
          </a:p>
          <a:p>
            <a:pPr lvl="1"/>
            <a:r>
              <a:rPr lang="en-GB" dirty="0"/>
              <a:t>Consider individual context, including protective and vulnerability factors:</a:t>
            </a:r>
          </a:p>
          <a:p>
            <a:pPr lvl="2"/>
            <a:r>
              <a:rPr lang="en-GB" dirty="0"/>
              <a:t>Adverse experiences &amp; events</a:t>
            </a:r>
          </a:p>
          <a:p>
            <a:pPr lvl="2"/>
            <a:r>
              <a:rPr lang="en-GB" dirty="0"/>
              <a:t>Individual vulnerability, difference and marginalisation</a:t>
            </a:r>
          </a:p>
          <a:p>
            <a:pPr lvl="2"/>
            <a:r>
              <a:rPr lang="en-GB" dirty="0"/>
              <a:t>Interpersonal and interconnected relationships</a:t>
            </a:r>
          </a:p>
          <a:p>
            <a:pPr lvl="2"/>
            <a:r>
              <a:rPr lang="en-GB" dirty="0"/>
              <a:t>Social determinants including economic </a:t>
            </a:r>
          </a:p>
          <a:p>
            <a:pPr lvl="2"/>
            <a:r>
              <a:rPr lang="en-GB" dirty="0"/>
              <a:t>Stressors from each “Context (Lived)” including culture, events, system &amp; messages</a:t>
            </a:r>
          </a:p>
          <a:p>
            <a:pPr lvl="2"/>
            <a:r>
              <a:rPr lang="en-GB" dirty="0"/>
              <a:t>Developmental and </a:t>
            </a:r>
            <a:r>
              <a:rPr lang="en-GB" dirty="0" err="1"/>
              <a:t>resilence</a:t>
            </a:r>
            <a:endParaRPr lang="en-GB" dirty="0"/>
          </a:p>
          <a:p>
            <a:pPr lvl="2"/>
            <a:r>
              <a:rPr lang="en-GB" dirty="0"/>
              <a:t>Physiological and lifestyle</a:t>
            </a:r>
          </a:p>
          <a:p>
            <a:pPr lvl="2"/>
            <a:r>
              <a:rPr lang="en-GB" dirty="0"/>
              <a:t>Social and community engagement</a:t>
            </a:r>
          </a:p>
          <a:p>
            <a:pPr lvl="2"/>
            <a:r>
              <a:rPr lang="en-GB" dirty="0"/>
              <a:t>Meaning and purpose</a:t>
            </a:r>
          </a:p>
        </p:txBody>
      </p:sp>
    </p:spTree>
    <p:extLst>
      <p:ext uri="{BB962C8B-B14F-4D97-AF65-F5344CB8AC3E}">
        <p14:creationId xmlns:p14="http://schemas.microsoft.com/office/powerpoint/2010/main" val="356052468"/>
      </p:ext>
    </p:extLst>
  </p:cSld>
  <p:clrMapOvr>
    <a:masterClrMapping/>
  </p:clrMapOvr>
  <p:transition spd="slow"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DA77-4533-0615-7A22-CBAE0BBF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9774-FF0F-9242-5B68-FA33F7325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9A6E3-82A2-1359-3844-23891DB57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877"/>
            <a:ext cx="431029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Continuous reference point for all subjects – What if scenarios</a:t>
            </a:r>
          </a:p>
          <a:p>
            <a:r>
              <a:rPr lang="en-GB" dirty="0"/>
              <a:t>Apply various use cases</a:t>
            </a:r>
          </a:p>
          <a:p>
            <a:r>
              <a:rPr lang="en-GB" dirty="0"/>
              <a:t>Additional resources: tadf.co.uk</a:t>
            </a:r>
          </a:p>
          <a:p>
            <a:r>
              <a:rPr lang="en-GB" dirty="0"/>
              <a:t>Email: </a:t>
            </a:r>
            <a:r>
              <a:rPr lang="en-GB" dirty="0">
                <a:hlinkClick r:id="rId2"/>
              </a:rPr>
              <a:t>admin@tadf.co.uk</a:t>
            </a:r>
            <a:r>
              <a:rPr lang="en-GB" dirty="0"/>
              <a:t> for support and feedback</a:t>
            </a:r>
          </a:p>
          <a:p>
            <a:r>
              <a:rPr lang="en-GB" dirty="0"/>
              <a:t>Tell others…</a:t>
            </a:r>
          </a:p>
          <a:p>
            <a:r>
              <a:rPr lang="en-GB" b="1" dirty="0"/>
              <a:t>Good luck with your studies!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9EE42-4CC7-50E8-A8F9-DEE4FF705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083" y="1482464"/>
            <a:ext cx="4601533" cy="46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7754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23773</TotalTime>
  <Words>1813</Words>
  <Application>Microsoft Office PowerPoint</Application>
  <PresentationFormat>Widescreen</PresentationFormat>
  <Paragraphs>240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Source Sans Pro</vt:lpstr>
      <vt:lpstr>Office Theme</vt:lpstr>
      <vt:lpstr>1_Office Theme</vt:lpstr>
      <vt:lpstr>5_Office Theme</vt:lpstr>
      <vt:lpstr>4_Office Theme</vt:lpstr>
      <vt:lpstr>Briefing</vt:lpstr>
      <vt:lpstr>Whole Experience:  Self Development Session</vt:lpstr>
      <vt:lpstr>Plan</vt:lpstr>
      <vt:lpstr>Agenda</vt:lpstr>
      <vt:lpstr>PowerPoint Presentation</vt:lpstr>
      <vt:lpstr>Whole Experience (WICKET) Self Exploration</vt:lpstr>
      <vt:lpstr>Experiential exercise</vt:lpstr>
      <vt:lpstr>Current Experience Model</vt:lpstr>
      <vt:lpstr>PowerPoint Presentation</vt:lpstr>
      <vt:lpstr>PowerPoint Presentation</vt:lpstr>
      <vt:lpstr>Level 2 - Self</vt:lpstr>
      <vt:lpstr>Breakout</vt:lpstr>
      <vt:lpstr>Breakout</vt:lpstr>
      <vt:lpstr>Relationship 1.0 (As-is)</vt:lpstr>
      <vt:lpstr>The (Whole Embedded) Relationship</vt:lpstr>
      <vt:lpstr>Relationship 2.0 (To-be)</vt:lpstr>
      <vt:lpstr>Relational Scope (Ahmad, 2026, pg 176)</vt:lpstr>
      <vt:lpstr>Breakout Reflection</vt:lpstr>
      <vt:lpstr>Whole Experience Model (WICKET) Use cases</vt:lpstr>
      <vt:lpstr>Use Case 1: Positionality: 6 Parts of positionality (WICKET)</vt:lpstr>
      <vt:lpstr>Use case 2: Continually apply (WICKET)  Apply context (WICKET) to assess, enrich and knowledge and practices</vt:lpstr>
      <vt:lpstr>Example: Grief (Context Embedded)</vt:lpstr>
      <vt:lpstr>Reflecting on power and social positions</vt:lpstr>
      <vt:lpstr>Intersectionality</vt:lpstr>
      <vt:lpstr>Power and Affinity</vt:lpstr>
      <vt:lpstr>Rupture, Repair and Accountability</vt:lpstr>
      <vt:lpstr>Breakout: Power</vt:lpstr>
      <vt:lpstr>Breakout: Power</vt:lpstr>
      <vt:lpstr>Reflecting on Context (Lived)</vt:lpstr>
      <vt:lpstr>PowerPoint Presentation</vt:lpstr>
      <vt:lpstr>Reflection</vt:lpstr>
      <vt:lpstr>Summary and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Ahmad, Mamood</dc:creator>
  <cp:lastModifiedBy>TADF Focus</cp:lastModifiedBy>
  <cp:revision>12</cp:revision>
  <dcterms:created xsi:type="dcterms:W3CDTF">2021-10-31T21:22:29Z</dcterms:created>
  <dcterms:modified xsi:type="dcterms:W3CDTF">2026-05-06T10:06:09Z</dcterms:modified>
</cp:coreProperties>
</file>