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20" r:id="rId3"/>
  </p:sldMasterIdLst>
  <p:notesMasterIdLst>
    <p:notesMasterId r:id="rId62"/>
  </p:notesMasterIdLst>
  <p:sldIdLst>
    <p:sldId id="2495" r:id="rId4"/>
    <p:sldId id="2619" r:id="rId5"/>
    <p:sldId id="2266" r:id="rId6"/>
    <p:sldId id="2671" r:id="rId7"/>
    <p:sldId id="2672" r:id="rId8"/>
    <p:sldId id="2617" r:id="rId9"/>
    <p:sldId id="2664" r:id="rId10"/>
    <p:sldId id="2367" r:id="rId11"/>
    <p:sldId id="2675" r:id="rId12"/>
    <p:sldId id="2673" r:id="rId13"/>
    <p:sldId id="2440" r:id="rId14"/>
    <p:sldId id="2553" r:id="rId15"/>
    <p:sldId id="2479" r:id="rId16"/>
    <p:sldId id="2429" r:id="rId17"/>
    <p:sldId id="2585" r:id="rId18"/>
    <p:sldId id="2142" r:id="rId19"/>
    <p:sldId id="2586" r:id="rId20"/>
    <p:sldId id="2601" r:id="rId21"/>
    <p:sldId id="2485" r:id="rId22"/>
    <p:sldId id="2602" r:id="rId23"/>
    <p:sldId id="2621" r:id="rId24"/>
    <p:sldId id="2677" r:id="rId25"/>
    <p:sldId id="2499" r:id="rId26"/>
    <p:sldId id="2667" r:id="rId27"/>
    <p:sldId id="2548" r:id="rId28"/>
    <p:sldId id="2606" r:id="rId29"/>
    <p:sldId id="2678" r:id="rId30"/>
    <p:sldId id="2551" r:id="rId31"/>
    <p:sldId id="2669" r:id="rId32"/>
    <p:sldId id="2662" r:id="rId33"/>
    <p:sldId id="2668" r:id="rId34"/>
    <p:sldId id="2674" r:id="rId35"/>
    <p:sldId id="2657" r:id="rId36"/>
    <p:sldId id="2291" r:id="rId37"/>
    <p:sldId id="2609" r:id="rId38"/>
    <p:sldId id="2239" r:id="rId39"/>
    <p:sldId id="2343" r:id="rId40"/>
    <p:sldId id="2614" r:id="rId41"/>
    <p:sldId id="2385" r:id="rId42"/>
    <p:sldId id="2243" r:id="rId43"/>
    <p:sldId id="2630" r:id="rId44"/>
    <p:sldId id="2628" r:id="rId45"/>
    <p:sldId id="2546" r:id="rId46"/>
    <p:sldId id="2631" r:id="rId47"/>
    <p:sldId id="2656" r:id="rId48"/>
    <p:sldId id="2547" r:id="rId49"/>
    <p:sldId id="2616" r:id="rId50"/>
    <p:sldId id="1415" r:id="rId51"/>
    <p:sldId id="2049" r:id="rId52"/>
    <p:sldId id="2252" r:id="rId53"/>
    <p:sldId id="2611" r:id="rId54"/>
    <p:sldId id="2659" r:id="rId55"/>
    <p:sldId id="2629" r:id="rId56"/>
    <p:sldId id="2665" r:id="rId57"/>
    <p:sldId id="2670" r:id="rId58"/>
    <p:sldId id="2666" r:id="rId59"/>
    <p:sldId id="2445" r:id="rId60"/>
    <p:sldId id="2660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mad, Mamood" initials="AM" lastIdx="2" clrIdx="0">
    <p:extLst>
      <p:ext uri="{19B8F6BF-5375-455C-9EA6-DF929625EA0E}">
        <p15:presenceInfo xmlns:p15="http://schemas.microsoft.com/office/powerpoint/2012/main" userId="S::mamood.ahmad@dxc.com::79c38db8-e7af-4d99-9a6f-834c954228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01" autoAdjust="0"/>
    <p:restoredTop sz="88714" autoAdjust="0"/>
  </p:normalViewPr>
  <p:slideViewPr>
    <p:cSldViewPr snapToGrid="0">
      <p:cViewPr varScale="1">
        <p:scale>
          <a:sx n="91" d="100"/>
          <a:sy n="91" d="100"/>
        </p:scale>
        <p:origin x="3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DF Focus" userId="f80ad0ba3a0aa502" providerId="LiveId" clId="{AE512255-27A0-46F6-96DA-277819A1D5CA}"/>
    <pc:docChg chg="custSel delSld modSld sldOrd delMainMaster">
      <pc:chgData name="TADF Focus" userId="f80ad0ba3a0aa502" providerId="LiveId" clId="{AE512255-27A0-46F6-96DA-277819A1D5CA}" dt="2026-10-09T22:18:09.022" v="411" actId="20577"/>
      <pc:docMkLst>
        <pc:docMk/>
      </pc:docMkLst>
      <pc:sldChg chg="del">
        <pc:chgData name="TADF Focus" userId="f80ad0ba3a0aa502" providerId="LiveId" clId="{AE512255-27A0-46F6-96DA-277819A1D5CA}" dt="2026-10-09T22:12:52.156" v="1" actId="47"/>
        <pc:sldMkLst>
          <pc:docMk/>
          <pc:sldMk cId="312098304" sldId="223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98138404" sldId="2242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410402286" sldId="2249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108972086" sldId="2308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355787634" sldId="2330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358634443" sldId="238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130414928" sldId="2389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634736673" sldId="241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542001325" sldId="2432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726842136" sldId="2443"/>
        </pc:sldMkLst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4239075546" sldId="2465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860278634" sldId="246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443100398" sldId="2484"/>
        </pc:sldMkLst>
      </pc:sldChg>
      <pc:sldChg chg="del">
        <pc:chgData name="TADF Focus" userId="f80ad0ba3a0aa502" providerId="LiveId" clId="{AE512255-27A0-46F6-96DA-277819A1D5CA}" dt="2026-10-09T22:15:33.956" v="253" actId="47"/>
        <pc:sldMkLst>
          <pc:docMk/>
          <pc:sldMk cId="3453346447" sldId="248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956362866" sldId="2488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116473178" sldId="2491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403811173" sldId="2492"/>
        </pc:sldMkLst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1334701506" sldId="2494"/>
        </pc:sldMkLst>
      </pc:sldChg>
      <pc:sldChg chg="modSp mod">
        <pc:chgData name="TADF Focus" userId="f80ad0ba3a0aa502" providerId="LiveId" clId="{AE512255-27A0-46F6-96DA-277819A1D5CA}" dt="2026-10-09T22:17:44.695" v="401" actId="20577"/>
        <pc:sldMkLst>
          <pc:docMk/>
          <pc:sldMk cId="560089028" sldId="2495"/>
        </pc:sldMkLst>
        <pc:spChg chg="mod">
          <ac:chgData name="TADF Focus" userId="f80ad0ba3a0aa502" providerId="LiveId" clId="{AE512255-27A0-46F6-96DA-277819A1D5CA}" dt="2026-10-09T22:17:44.695" v="401" actId="20577"/>
          <ac:spMkLst>
            <pc:docMk/>
            <pc:sldMk cId="560089028" sldId="2495"/>
            <ac:spMk id="5" creationId="{BBF47E43-CE99-1799-F3FE-024353A45CDA}"/>
          </ac:spMkLst>
        </pc:spChg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982750366" sldId="249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371581832" sldId="249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572500097" sldId="2509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072512666" sldId="2520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599514094" sldId="2525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4080118358" sldId="252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794881296" sldId="2528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981418727" sldId="2544"/>
        </pc:sldMkLst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305026597" sldId="2549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513321705" sldId="2554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717312865" sldId="257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831043256" sldId="257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631716512" sldId="2578"/>
        </pc:sldMkLst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1761655087" sldId="2599"/>
        </pc:sldMkLst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947176961" sldId="2600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656724289" sldId="2603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594660383" sldId="260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866305099" sldId="2615"/>
        </pc:sldMkLst>
      </pc:sldChg>
      <pc:sldChg chg="del">
        <pc:chgData name="TADF Focus" userId="f80ad0ba3a0aa502" providerId="LiveId" clId="{AE512255-27A0-46F6-96DA-277819A1D5CA}" dt="2026-10-09T22:12:39.837" v="0" actId="47"/>
        <pc:sldMkLst>
          <pc:docMk/>
          <pc:sldMk cId="1080783812" sldId="2618"/>
        </pc:sldMkLst>
      </pc:sldChg>
      <pc:sldChg chg="modSp mod">
        <pc:chgData name="TADF Focus" userId="f80ad0ba3a0aa502" providerId="LiveId" clId="{AE512255-27A0-46F6-96DA-277819A1D5CA}" dt="2026-10-09T22:18:09.022" v="411" actId="20577"/>
        <pc:sldMkLst>
          <pc:docMk/>
          <pc:sldMk cId="592574389" sldId="2619"/>
        </pc:sldMkLst>
        <pc:spChg chg="mod">
          <ac:chgData name="TADF Focus" userId="f80ad0ba3a0aa502" providerId="LiveId" clId="{AE512255-27A0-46F6-96DA-277819A1D5CA}" dt="2026-10-09T22:18:09.022" v="411" actId="20577"/>
          <ac:spMkLst>
            <pc:docMk/>
            <pc:sldMk cId="592574389" sldId="2619"/>
            <ac:spMk id="3" creationId="{17658255-CF02-98C0-CB13-3939827B529E}"/>
          </ac:spMkLst>
        </pc:spChg>
      </pc:sldChg>
      <pc:sldChg chg="del">
        <pc:chgData name="TADF Focus" userId="f80ad0ba3a0aa502" providerId="LiveId" clId="{AE512255-27A0-46F6-96DA-277819A1D5CA}" dt="2026-10-09T22:12:52.156" v="1" actId="47"/>
        <pc:sldMkLst>
          <pc:docMk/>
          <pc:sldMk cId="515732422" sldId="2623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394173300" sldId="2625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725477930" sldId="262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973448786" sldId="262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408462283" sldId="2632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896540710" sldId="2633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460760703" sldId="2636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81809494" sldId="263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642186061" sldId="2638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686946423" sldId="2639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191609477" sldId="2640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202834621" sldId="2641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65352367" sldId="2642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502678422" sldId="2643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213967055" sldId="2644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592375872" sldId="2645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769809997" sldId="2647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919729118" sldId="2648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71660441" sldId="2649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4183547595" sldId="2650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76996334" sldId="2651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3169734326" sldId="2652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1186715142" sldId="2654"/>
        </pc:sldMkLst>
      </pc:sldChg>
      <pc:sldChg chg="del">
        <pc:chgData name="TADF Focus" userId="f80ad0ba3a0aa502" providerId="LiveId" clId="{AE512255-27A0-46F6-96DA-277819A1D5CA}" dt="2026-10-09T22:17:23.084" v="398" actId="47"/>
        <pc:sldMkLst>
          <pc:docMk/>
          <pc:sldMk cId="4048294527" sldId="2655"/>
        </pc:sldMkLst>
      </pc:sldChg>
      <pc:sldChg chg="modSp mod ord">
        <pc:chgData name="TADF Focus" userId="f80ad0ba3a0aa502" providerId="LiveId" clId="{AE512255-27A0-46F6-96DA-277819A1D5CA}" dt="2026-10-09T22:17:16.040" v="397" actId="20577"/>
        <pc:sldMkLst>
          <pc:docMk/>
          <pc:sldMk cId="2571405504" sldId="2666"/>
        </pc:sldMkLst>
        <pc:spChg chg="mod">
          <ac:chgData name="TADF Focus" userId="f80ad0ba3a0aa502" providerId="LiveId" clId="{AE512255-27A0-46F6-96DA-277819A1D5CA}" dt="2026-10-09T22:17:16.040" v="397" actId="20577"/>
          <ac:spMkLst>
            <pc:docMk/>
            <pc:sldMk cId="2571405504" sldId="2666"/>
            <ac:spMk id="3" creationId="{F20210F5-2726-92E2-C2F5-B4304835D484}"/>
          </ac:spMkLst>
        </pc:spChg>
      </pc:sldChg>
      <pc:sldChg chg="modSp mod">
        <pc:chgData name="TADF Focus" userId="f80ad0ba3a0aa502" providerId="LiveId" clId="{AE512255-27A0-46F6-96DA-277819A1D5CA}" dt="2026-10-09T22:15:57.352" v="270" actId="20577"/>
        <pc:sldMkLst>
          <pc:docMk/>
          <pc:sldMk cId="597982541" sldId="2678"/>
        </pc:sldMkLst>
        <pc:spChg chg="mod">
          <ac:chgData name="TADF Focus" userId="f80ad0ba3a0aa502" providerId="LiveId" clId="{AE512255-27A0-46F6-96DA-277819A1D5CA}" dt="2026-10-09T22:15:57.352" v="270" actId="20577"/>
          <ac:spMkLst>
            <pc:docMk/>
            <pc:sldMk cId="597982541" sldId="2678"/>
            <ac:spMk id="2" creationId="{6F911544-BD7A-DDCF-2CA0-AABB68F90B9A}"/>
          </ac:spMkLst>
        </pc:spChg>
      </pc:sldChg>
      <pc:sldMasterChg chg="del delSldLayout">
        <pc:chgData name="TADF Focus" userId="f80ad0ba3a0aa502" providerId="LiveId" clId="{AE512255-27A0-46F6-96DA-277819A1D5CA}" dt="2026-10-09T22:12:52.156" v="1" actId="47"/>
        <pc:sldMasterMkLst>
          <pc:docMk/>
          <pc:sldMasterMk cId="2629171598" sldId="2147483708"/>
        </pc:sldMasterMkLst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2693137708" sldId="2147483709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2555067132" sldId="2147483710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344456019" sldId="2147483711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3098897207" sldId="2147483712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2356803097" sldId="2147483713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1522886466" sldId="2147483714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1518860047" sldId="2147483715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4013094689" sldId="2147483716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1467454213" sldId="2147483717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2309112356" sldId="2147483718"/>
          </pc:sldLayoutMkLst>
        </pc:sldLayoutChg>
        <pc:sldLayoutChg chg="del">
          <pc:chgData name="TADF Focus" userId="f80ad0ba3a0aa502" providerId="LiveId" clId="{AE512255-27A0-46F6-96DA-277819A1D5CA}" dt="2026-10-09T22:12:52.156" v="1" actId="47"/>
          <pc:sldLayoutMkLst>
            <pc:docMk/>
            <pc:sldMasterMk cId="2629171598" sldId="2147483708"/>
            <pc:sldLayoutMk cId="2339783398" sldId="214748371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D9CEF-F191-4B19-A1BE-DCF5E59FAF0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DFDC1-04AF-4078-A0FC-E3800F6554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93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92D1E-D33D-1776-DC49-E65F28246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B4C13-3CD8-C18B-B4F5-3B976F45E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00699-396E-8731-7AD8-23EAE1443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01FBF-0C07-1B7A-BC2E-05E10CBDA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715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6EBC0-72D5-5C62-8474-FB383A8C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FBC39A-4AFB-868D-E1EC-9717B4196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D53147-009A-4962-D8B0-00949B16D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38A99-45F3-9539-E6FF-9AD72D3D0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29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D685D-1565-B3BD-1E91-67B86C19F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0FF0D-1C11-B359-C37C-8606DD718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EDE081-1945-3165-859E-DCD8AB083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83A8E-9FC4-7DC1-D5EC-46ECDE3B0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792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DFDC1-04AF-4078-A0FC-E3800F65540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562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71FD8-8056-D10E-E3C5-2C8DB5D79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D02C75-3FD6-70A3-B08B-D2EC783EC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F3E80F-B3BC-F3BF-297D-232090F79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E6F54-6929-AA6B-40F6-5F66CCEFE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672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embodiment or social class.. Therefore, where is that context?</a:t>
            </a:r>
          </a:p>
          <a:p>
            <a:r>
              <a:rPr lang="en-GB" dirty="0"/>
              <a:t>In this view there is nothing that invites social class, money or determinants to be discussed explored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29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E190C-C484-3902-0EA4-F0750075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E9965-D3E9-7536-16D5-B7803B20A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7031F-3A37-4A09-35B2-802D10996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9C4B6-78E0-2522-3C46-25EDEBE5A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685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24EBB6-9210-4DD1-B27B-F9500098D5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26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7A2BC-AA48-454E-3212-636A09F6E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D57FAA-0052-EE31-6EE9-5FCAB1CBD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A5A9DB-00E9-BD9F-A823-0CD8B99D3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9CCEE-BD45-457E-1C15-227402BAE4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2DFDC1-04AF-4078-A0FC-E3800F65540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845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Again not representation in relationship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B39E-F2A8-4126-A56A-2854FE78075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82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B2377-FEA7-E1B3-FE0E-BCC0BB15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FA518-A463-8B32-3A6F-7EEA1EE66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DCE2E-711F-A6EC-8296-B3AEBEB25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 of embodied relationship dynamics and bias. Would this have happened if they were also working class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16473-BFD3-82C1-762E-DF6997111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739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05D35-68D5-F3D6-F921-96D01508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FAF99-CCBA-FAC6-88A0-E07319528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76795-4E80-1D7A-9655-E6A1A9197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27FA4-EEDC-C05D-675E-62E94B1AA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C6B39E-F2A8-4126-A56A-2854FE78075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9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10E5-7301-43F2-B231-310DFF093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D2ECE-32C3-414F-989B-74CE02CD9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62C3-1934-40B3-83D9-5C96E32BA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B54AD-65C7-4CB9-8441-04EE2F6B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7556A-4BE1-4B1F-A1CC-BB8655AE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7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AAD3-317F-4AAD-87B1-F2DFAE08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D149C-38AA-491F-9572-85E1F8737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C539D-AFA1-47EF-AB6D-44D60ED8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3D955-E614-4341-88E9-19707DB6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5DE95-A95D-4297-A13B-DEDDB300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48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03E5-D78A-4E88-8935-E2D09D76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9A7CC-9503-4EF1-BA23-68F14DEDB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16B13-195A-49AD-8227-2C82E429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ED9BD-E9A7-4132-82F3-EA934DD3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B3327-ACA2-456E-972A-7C78ADD2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57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97BC-6FE6-4DEB-9914-0BC6F8C5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79220-59EC-4B4E-8BB2-6D901CFBB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11891-F605-4B8B-B30F-D1D5375EE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F8A26-996B-4DFD-BB24-3D4D623E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35026-BACB-4A2D-8913-A5843203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19DBF-1452-465D-90A8-BD0FEEC8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933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7F3F-4C28-4A43-B6C6-56DB554D1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43A94-6EA8-4427-9436-B0D8955BD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AF709-A410-4B57-AC33-18DDB0806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AA3CB0-A421-448B-97E5-CD7FD9E8B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6B3F5-B2FF-4915-B898-24663BF84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FA1E3-C38B-422D-8559-05AA5D99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012146-7A95-4995-907B-727808EB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40825-7390-463E-8FB8-047C0276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5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ABAC-20FA-4804-AC92-5D0DD4BA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0A1B7-9097-4B57-8A63-1443E5550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9885E-8AA6-4AEE-AFBF-7111C39B2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A408C-074E-4287-898A-BD4B12DD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C3530-0EC8-4C18-87D1-BF8556BD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40AC5-7B54-4A66-BA3D-4DDADBFE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BA30D-38D7-48F6-914A-BE3F87EE5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0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0719-462E-4EFE-AA69-83CED2C7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12C08-5A12-4901-B7EE-ECF4442D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30B4D-24CF-4616-8612-28B7373A0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E1FE9-F92A-4FEA-8CC1-842D8BAE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BF8A3-C582-4DCF-8D2C-6401C9A4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6F1EE-FE21-4405-A5CA-703D9040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90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E073F-BA3A-4474-937C-3D59C2D5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93FC6-C2F1-4B78-814C-E75574C8C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BE767-58B2-4C58-A92F-74BE22433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DD8ED-A894-4B13-94BB-880D6A7A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1FB81-5295-4BF0-BD5E-BD3A37125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DBC37-0EAE-492B-A2D1-39FAEE23A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293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9AC22-8EC6-452A-8970-277D064A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6601B9-E3ED-4331-9CB2-E6AEE9C46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4D9A8-C304-4CE8-B8B5-B85EAEC7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46D24-8FE9-435A-B623-DF41DA35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D1446-8CEE-4720-8814-C58138A8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692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495779-7D03-4EC8-85D5-801BBE620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F7B21-1C76-4047-BBBD-37E105787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0DDBF-058D-4D5E-9D67-D620A68C8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97889-112C-4FDD-A2E3-149CA2685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ACBB5-6A2B-40D0-8CD1-88DDEB79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481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0546-81A7-4EB9-A719-AAAA86EED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D5037-84D8-4B49-86D5-75BC29EBF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74C58-640D-4259-A58B-5F16225B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308A-F78D-4DF8-A34B-E8EC765D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1D2D2-7F1A-432F-8196-FEB1C00C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749242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F85D-860F-43B4-AAE7-D2F4E6D5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5EF6-CA87-4A78-AE36-8D31690A2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33CC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B49D3-C464-4787-94C1-4A156CB3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59D93-814A-40BF-9D2D-8A3DAFE9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3C04-F0E9-4B13-B98D-91DB2311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527811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69EF-6B64-454D-BA4A-A5B200B9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75806-84D1-43F7-8389-30D07617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AC0C-14C3-42B0-9B16-C868F602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89E74-A898-47B1-9544-EA94896F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DA0F5-6A16-4228-AF2C-DFCAA7ED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362010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771F-B87E-4EF2-AB97-4FFE7E53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EDBFE-544B-4CCA-94FE-4DFCBE1D2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19C45-0686-4691-B490-774C4135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CAED-A564-42A5-A3DA-C764B2F2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1730-2731-4185-AB4D-96FC2951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E0474-DC30-4C5C-88CA-60A8F0B3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69853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47E4-D3A4-4045-AD0D-08287BC8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65132-BE23-43F9-9155-5B77317F6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4ED0-AAF9-4C5E-ABC0-C679BA135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50FEAA-2E92-4B60-BD28-2B47DA88E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4BBD-E13D-4497-84D0-3595ADA6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AB006-9C3C-44AE-A053-D545D18B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C681D-F9C7-4CC6-B025-5647AD2A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03B13-C440-4936-B7E7-801AD3D6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014733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D284-1B20-4F64-9926-AD9FE03A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90AD-DFA2-49C7-B37D-64C5B942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A45BB-545C-41C0-B38B-065824B7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ACF-1A03-41F0-AB37-21480D50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440859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59FA9-4F77-4974-9600-BBE2F783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B267D-BC8F-44A6-965F-982AE02A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FF46-2978-437D-A054-FD4B689F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977854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73F3-DBEA-447A-89A2-6C47756F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906B-C68A-4382-8232-DABB65BA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6B4F-FEBD-4EA4-84DB-CDFFD4B2F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37DE-7D60-4A22-862F-B93ECA50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09F14-8447-48FF-8552-24348FE3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8E3CF-7E13-4A50-A0FB-752A8875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38081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7815-2221-4540-B2F6-57443DB1C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E6339-16EC-4FE8-A79B-8639C0F82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2DEF-6F03-4432-8004-E61C5E8D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74922-4899-4C07-9CBC-A0EBC9E9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B868-6420-48E2-86CC-97FCB52B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2E46D-ACBA-486D-A32B-A2FA5810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922183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EF34-8C3F-418F-B9F7-426093EC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9995D-94A1-472F-A9DE-1EAC8ABB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566F1-2015-4103-BC06-4787C227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8EB6F-7379-45D0-AD06-1FA4E72D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36D8-50A6-4E1D-A155-7476FECB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919128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8295-405E-4F61-A373-ED04FF8BD8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687D0-70C7-4CD0-B4B5-C36E68B66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771-8DB3-467E-AA9B-219521C4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D7DBD-E73D-4516-9B71-869A8703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D251B-3189-4279-8239-08915EF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23219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2DE9-E3CD-4D02-A105-889B5C52C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0A464-A09E-43F5-A511-A486DCF58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16A74-EF41-420F-97CC-80E0B406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E7E7F-D30E-47F2-90F0-DDB784A8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7CB3D-BBB7-4079-A259-43EC1895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13732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5135-263B-4CEA-8786-6F632988B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5FE5F-0F27-4BC3-9C29-CBA130DBB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5287D-CE50-4F89-A779-871703F8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1B9C4-F7B2-4234-AF0A-AEDA4321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DC20B-87E1-4AF1-8125-D9F186E2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59733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B19A-1F20-4220-9A80-7AB6597B4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6C0BB-7636-483F-B1B1-2042D2FF2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0396E-5237-4FBD-8FA8-923E19F44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D1128-C87E-4C99-A12D-7CF828ED8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C5FD7-1E13-4DB7-9D07-AE3C6600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006799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C2FC9-C33A-41D0-AD82-0F3028ED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8F50A-ABC2-4DED-8E14-723E35090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CD6AB-9FB7-4445-BE2B-3F6D28FE9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04E5E-DF3A-403C-A301-3A2F7B1ED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9C41B-A43D-4007-9B3A-03D0F9E35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5B93E-310B-41D2-B816-0E2DB154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42103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FE35-24A0-42BC-A3F0-2B3497D39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42768-88BF-4730-9DE4-C62380852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3B2C3-E82A-43F0-9588-7F4D74FAD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79680B-73C1-4DF5-9660-348F60482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FD984-A943-491C-B854-1A6C1661E6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EF61A4-B27C-4272-A7BF-3F10B43D5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96CEED-AAD0-4338-9E81-9CF89C2F6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7D3DDB-7FD4-408E-9126-16F739A6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7985465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D8CCC-CE70-43D1-AD64-0880CE01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C6DA2-6F7E-4D60-9B04-C58FF88EF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841B3-F469-441C-A270-7D3538702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A218E-B2FB-4862-AA1E-88AA8D64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859757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3C1F7C-3162-4934-B44C-33F88734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ED823-87F6-4AF3-B934-D05D49118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EE5A3-6017-41DD-BB32-172F5074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437506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793E-2E08-44FD-B561-1248D314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C8C7E-7149-4134-8751-D5CF79495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2B26E-313C-48A8-961D-60C1E6944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6726E-154C-4836-BB5D-41600EF57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B9B45-1E42-499B-A4E1-7D9BBEF8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4617B-AADB-468B-B9B3-F5028BA9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983318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595A5-BF16-4100-A554-9D0B5614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1E8A8F-C183-415E-AC9C-2BC3CED611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B83CC-B83B-4CD9-A574-58BC3190E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8D5ED-309D-43C9-80A2-16E6AF019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262BE-CD88-414A-B907-240C432DD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B22CE-16F4-4324-A330-5367D6B4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5657970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68BB7-4372-405C-A63D-7BAF82A2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2589D-0FAB-4367-B251-D8F214CC5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D2A7D-EA09-44B4-801A-3E60A8AE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9BB53-9FA1-4107-BB03-ADE58525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0E8B8-B598-4551-A9C9-E3D7AE16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487679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441A38-B7B4-4F25-A36B-47241DE7A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6BDD8-B71D-4D84-B4C5-157B3C68E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9AF5E-686C-4390-98EB-DB126848F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D965F-5AE9-4BD2-A298-D509D74B3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D3EEF-2979-4BBE-8C75-D88507B6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7917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BFDD12-73FF-4799-AE97-9D0767818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3A72F-1F8E-4DCE-9091-96A89A8DD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15C3B-4B04-492C-A445-B7932F48C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45924-B5A3-4B33-9772-79F4B2DD056C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7D262-8AFF-4620-9EF1-E45F49B77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FBFEF-C027-496F-9141-577DE9C5F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6BC2F-0FB8-439B-A5E8-9FFA53038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66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3376DC-A2F8-4E28-A408-863BCDF0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03FE5-73D9-4129-807C-741FF41B0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C234-BA2D-45F8-B2EC-FA0031685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76581-6B4F-4AAC-B67A-29D74E87627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0A373-7862-408A-B257-C2C50206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73D84-928F-4CF4-8F48-E8201BEF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A911E-D68D-4E41-9B19-EC5D00583975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31322F-346C-4E4D-9C38-03207854238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66" y="6105525"/>
            <a:ext cx="1392046" cy="6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726F0D-1952-4633-8792-993F3649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33FDB-8E7D-41DE-AA72-BDFB3D1D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8E42-A441-4265-B7AF-D28572F96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D359A-CBDE-42D4-A33E-C094A4E4F63A}" type="datetimeFigureOut">
              <a:rPr lang="en-PH" smtClean="0"/>
              <a:t>10/9/2026</a:t>
            </a:fld>
            <a:endParaRPr lang="en-P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CD9DA-0D1F-4E78-8AD7-95B7B7530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950D2-2D5E-4B11-A9C1-C6DF058EC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21A57-1DBC-4D54-8F20-ACF7F885B66A}" type="slidenum">
              <a:rPr lang="en-PH" smtClean="0"/>
              <a:t>‹#›</a:t>
            </a:fld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1905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ewintro@tadf.co.uk" TargetMode="External"/><Relationship Id="rId2" Type="http://schemas.openxmlformats.org/officeDocument/2006/relationships/hyperlink" Target="https://youtu.be/osIhiS6Isec?si=kXtu4GGL2MgKZgX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adf.co.uk/standards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d/4.0/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d/4.0/" TargetMode="External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24.sv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mailto:admin@tadf.co.uk" TargetMode="Externa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F9A1-EEC5-E029-7B90-C5C7093C7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Briefing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47E43-CE99-1799-F3FE-024353A45CDA}"/>
              </a:ext>
            </a:extLst>
          </p:cNvPr>
          <p:cNvSpPr txBox="1"/>
          <p:nvPr/>
        </p:nvSpPr>
        <p:spPr>
          <a:xfrm>
            <a:off x="893674" y="1560713"/>
            <a:ext cx="945123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Slides and video recording for introducing new students or therapists to Whole Experience Model and Whole Relationship Model in educative and experiential manner</a:t>
            </a:r>
          </a:p>
          <a:p>
            <a:endParaRPr lang="en-GB" sz="1400" dirty="0"/>
          </a:p>
          <a:p>
            <a:r>
              <a:rPr lang="en-GB" sz="1400" dirty="0"/>
              <a:t>Video whole induction day model for trainers with live students here based on these slides found tadf.uk: or shorter demonstration </a:t>
            </a:r>
            <a:r>
              <a:rPr lang="en-GB" sz="1400" dirty="0">
                <a:hlinkClick r:id="rId2"/>
              </a:rPr>
              <a:t>https://youtu.be/osIhiS6Isec?si=kXtu4GGL2MgKZgXX</a:t>
            </a:r>
            <a:endParaRPr lang="en-GB" sz="1400" dirty="0"/>
          </a:p>
          <a:p>
            <a:endParaRPr lang="en-GB" sz="1400" dirty="0"/>
          </a:p>
          <a:p>
            <a:r>
              <a:rPr lang="en-GB" sz="1400" b="1" dirty="0"/>
              <a:t>Lecturer notes:</a:t>
            </a:r>
          </a:p>
          <a:p>
            <a:r>
              <a:rPr lang="en-GB" sz="1400" dirty="0"/>
              <a:t>All slides are freely usable please reference the material and name: </a:t>
            </a:r>
            <a:r>
              <a:rPr lang="en-GB" sz="1400" dirty="0">
                <a:solidFill>
                  <a:prstClr val="black"/>
                </a:solidFill>
              </a:rPr>
              <a:t>@ Mamood Ahmad 2026, From “A New Introduction to Counselling and Psychotherapy (Routledge Books). Permission granted to share and reuse unmodified images with attribution”.</a:t>
            </a:r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Purpose is to experientially teach students / therapists importance of attuning to clients (through own experience)</a:t>
            </a:r>
          </a:p>
          <a:p>
            <a:endParaRPr lang="en-GB" sz="1400" dirty="0"/>
          </a:p>
          <a:p>
            <a:r>
              <a:rPr lang="en-GB" sz="1400" dirty="0"/>
              <a:t>Use live recording and use of self to self-train first</a:t>
            </a:r>
          </a:p>
          <a:p>
            <a:endParaRPr lang="en-GB" sz="1400" dirty="0"/>
          </a:p>
          <a:p>
            <a:r>
              <a:rPr lang="en-GB" sz="1400" dirty="0"/>
              <a:t>Focus on student own self exploration and empathising/listening to others not dialogue with others</a:t>
            </a:r>
          </a:p>
          <a:p>
            <a:endParaRPr lang="en-GB" sz="1400" dirty="0"/>
          </a:p>
          <a:p>
            <a:r>
              <a:rPr lang="en-GB" sz="1400" dirty="0"/>
              <a:t>Support contact: </a:t>
            </a:r>
            <a:r>
              <a:rPr lang="en-GB" sz="1400" dirty="0">
                <a:hlinkClick r:id="rId3"/>
              </a:rPr>
              <a:t>newintro@tadf.co.uk</a:t>
            </a:r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008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D511F-E9CA-2CD6-2F48-FDF3E1CEB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Preliminaries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58255-CF02-98C0-CB13-3939827B5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Welcome</a:t>
            </a:r>
          </a:p>
          <a:p>
            <a:r>
              <a:rPr lang="en-GB" dirty="0"/>
              <a:t>Run primarily as a day 1 induction in C&amp;P training (model for tutors)</a:t>
            </a:r>
          </a:p>
          <a:p>
            <a:r>
              <a:rPr lang="en-GB" dirty="0"/>
              <a:t>Not expected to know or explore everything wholeness framing</a:t>
            </a:r>
          </a:p>
          <a:p>
            <a:pPr lvl="1"/>
            <a:r>
              <a:rPr lang="en-GB" dirty="0"/>
              <a:t>As used framing throughout training / practise</a:t>
            </a:r>
          </a:p>
          <a:p>
            <a:r>
              <a:rPr lang="en-GB" i="1" dirty="0"/>
              <a:t>Resources needed for induction day: Access to </a:t>
            </a:r>
            <a:r>
              <a:rPr lang="en-GB" b="1" i="1" dirty="0"/>
              <a:t>Whole Experience </a:t>
            </a:r>
            <a:r>
              <a:rPr lang="en-GB" i="1" dirty="0"/>
              <a:t>and </a:t>
            </a:r>
            <a:r>
              <a:rPr lang="en-GB" b="1" i="1" dirty="0"/>
              <a:t>Relationship Reference</a:t>
            </a:r>
            <a:r>
              <a:rPr lang="en-GB" i="1" dirty="0"/>
              <a:t> Card, </a:t>
            </a:r>
            <a:r>
              <a:rPr lang="en-GB" b="1" i="1" dirty="0"/>
              <a:t>WS Dictionary</a:t>
            </a:r>
            <a:endParaRPr lang="en-GB" i="1" dirty="0"/>
          </a:p>
          <a:p>
            <a:r>
              <a:rPr lang="en-GB" i="1" dirty="0"/>
              <a:t>Give students all follow on resources available : </a:t>
            </a:r>
            <a:r>
              <a:rPr lang="en-GB" i="1" dirty="0">
                <a:hlinkClick r:id="rId2"/>
              </a:rPr>
              <a:t>https://tadf.co.uk/standards/</a:t>
            </a:r>
            <a:endParaRPr lang="en-GB" i="1" dirty="0"/>
          </a:p>
          <a:p>
            <a:r>
              <a:rPr lang="en-GB" i="1" dirty="0"/>
              <a:t>Email for support/questions: newintro@tadf.co.uk</a:t>
            </a:r>
          </a:p>
          <a:p>
            <a:endParaRPr lang="en-GB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574389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BEF73E-33FC-DD85-AB45-FE26FAE65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1658DE0C-97AC-C8DE-F98D-2FCA60FDC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9091" r="295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8F743C0B-DBA1-B001-3C46-29F739762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D7126-9698-3206-91C3-A9232325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17" y="1726113"/>
            <a:ext cx="3759240" cy="1344975"/>
          </a:xfrm>
        </p:spPr>
        <p:txBody>
          <a:bodyPr>
            <a:noAutofit/>
          </a:bodyPr>
          <a:lstStyle/>
          <a:p>
            <a:r>
              <a:rPr lang="en-GB" sz="4000" dirty="0"/>
              <a:t>Student Training Induction Day: </a:t>
            </a:r>
            <a:br>
              <a:rPr lang="en-GB" sz="4000" dirty="0"/>
            </a:br>
            <a:br>
              <a:rPr lang="en-GB" sz="4000" dirty="0"/>
            </a:br>
            <a:br>
              <a:rPr lang="en-GB" sz="1600" i="1" dirty="0"/>
            </a:br>
            <a:br>
              <a:rPr lang="en-GB" sz="1600" i="1" dirty="0"/>
            </a:br>
            <a:r>
              <a:rPr lang="en-GB" sz="2800" b="1" i="1" dirty="0"/>
              <a:t>The Wholeness Solution</a:t>
            </a:r>
            <a:br>
              <a:rPr lang="en-GB" sz="1600" b="1" i="1" dirty="0"/>
            </a:br>
            <a:br>
              <a:rPr lang="en-GB" sz="1600" b="1" i="1" dirty="0"/>
            </a:br>
            <a:r>
              <a:rPr lang="en-GB" sz="1600" b="1" i="1" dirty="0"/>
              <a:t>Social Context &amp; EDI and Antidiscrimination Embedded Everywhere by Design</a:t>
            </a:r>
          </a:p>
        </p:txBody>
      </p:sp>
    </p:spTree>
    <p:extLst>
      <p:ext uri="{BB962C8B-B14F-4D97-AF65-F5344CB8AC3E}">
        <p14:creationId xmlns:p14="http://schemas.microsoft.com/office/powerpoint/2010/main" val="196980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5C60D-116D-3BDF-8406-A3C748D57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310E1-0754-F713-496E-550320B09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17" y="1726113"/>
            <a:ext cx="3759240" cy="1344975"/>
          </a:xfrm>
        </p:spPr>
        <p:txBody>
          <a:bodyPr>
            <a:noAutofit/>
          </a:bodyPr>
          <a:lstStyle/>
          <a:p>
            <a:r>
              <a:rPr lang="en-GB" sz="4000" dirty="0"/>
              <a:t>Student Training Induction Day: </a:t>
            </a:r>
            <a:br>
              <a:rPr lang="en-GB" sz="4000" dirty="0"/>
            </a:br>
            <a:br>
              <a:rPr lang="en-GB" sz="4000" dirty="0"/>
            </a:br>
            <a:br>
              <a:rPr lang="en-GB" sz="1600" i="1" dirty="0"/>
            </a:br>
            <a:br>
              <a:rPr lang="en-GB" sz="1600" i="1" dirty="0"/>
            </a:br>
            <a:r>
              <a:rPr lang="en-GB" sz="2800" b="1" i="1" dirty="0"/>
              <a:t>The Wholeness Solution</a:t>
            </a:r>
            <a:br>
              <a:rPr lang="en-GB" sz="1600" b="1" i="1" dirty="0"/>
            </a:br>
            <a:br>
              <a:rPr lang="en-GB" sz="1600" b="1" i="1" dirty="0"/>
            </a:br>
            <a:r>
              <a:rPr lang="en-GB" sz="1600" b="1" i="1" dirty="0"/>
              <a:t>Social Context &amp; EDI and Antidiscrimination Embedded Everywhere by Design</a:t>
            </a:r>
          </a:p>
        </p:txBody>
      </p:sp>
    </p:spTree>
    <p:extLst>
      <p:ext uri="{BB962C8B-B14F-4D97-AF65-F5344CB8AC3E}">
        <p14:creationId xmlns:p14="http://schemas.microsoft.com/office/powerpoint/2010/main" val="76297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A04C39-7A7B-24CF-A9A4-E91ECD493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FF5558-864C-AF99-2D59-D483920D54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62" r="9089" b="18215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14D41-8667-F886-E12C-17D75CF08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300" dirty="0">
                <a:solidFill>
                  <a:schemeClr val="bg1"/>
                </a:solidFill>
              </a:rPr>
              <a:t>Training Induction Day: </a:t>
            </a:r>
            <a:br>
              <a:rPr lang="en-US" sz="2300" dirty="0">
                <a:solidFill>
                  <a:schemeClr val="bg1"/>
                </a:solidFill>
              </a:rPr>
            </a:br>
            <a:br>
              <a:rPr lang="en-US" sz="2300" dirty="0">
                <a:solidFill>
                  <a:schemeClr val="bg1"/>
                </a:solidFill>
              </a:rPr>
            </a:br>
            <a:br>
              <a:rPr lang="en-US" sz="2300" i="1" dirty="0">
                <a:solidFill>
                  <a:schemeClr val="bg1"/>
                </a:solidFill>
              </a:rPr>
            </a:br>
            <a:br>
              <a:rPr lang="en-US" sz="2300" i="1" dirty="0">
                <a:solidFill>
                  <a:schemeClr val="bg1"/>
                </a:solidFill>
              </a:rPr>
            </a:br>
            <a:r>
              <a:rPr lang="en-US" sz="2300" b="1" i="1" dirty="0">
                <a:solidFill>
                  <a:schemeClr val="bg1"/>
                </a:solidFill>
              </a:rPr>
              <a:t>The Wholeness Solution</a:t>
            </a:r>
            <a:br>
              <a:rPr lang="en-US" sz="2300" b="1" i="1" dirty="0">
                <a:solidFill>
                  <a:schemeClr val="bg1"/>
                </a:solidFill>
              </a:rPr>
            </a:br>
            <a:br>
              <a:rPr lang="en-US" sz="2300" b="1" i="1" dirty="0">
                <a:solidFill>
                  <a:schemeClr val="bg1"/>
                </a:solidFill>
              </a:rPr>
            </a:br>
            <a:r>
              <a:rPr lang="en-US" sz="2300" b="1" i="1" dirty="0">
                <a:solidFill>
                  <a:schemeClr val="bg1"/>
                </a:solidFill>
              </a:rPr>
              <a:t>Social Context &amp; EDI and Antidiscrimination Embedded in Experience and Relationships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4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803E5-86FC-B88C-7BB5-09215D795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4D313-D123-154A-5901-7F759FE8F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CB2A3-8D83-77B1-20E2-D2E6E9B0D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Learning Outcome: To </a:t>
            </a:r>
            <a:r>
              <a:rPr lang="en-GB" b="1" dirty="0"/>
              <a:t>embed a Whole (Lived) Experience and Relationship frame of understanding </a:t>
            </a:r>
            <a:r>
              <a:rPr lang="en-GB" dirty="0"/>
              <a:t>within oneself, enabling a deeper understanding of self, others, and clients throughout training, practise and life.</a:t>
            </a:r>
          </a:p>
          <a:p>
            <a:pPr lvl="1"/>
            <a:r>
              <a:rPr lang="en-GB" dirty="0"/>
              <a:t>Through </a:t>
            </a:r>
            <a:r>
              <a:rPr lang="en-GB" b="1" dirty="0"/>
              <a:t>understanding</a:t>
            </a:r>
            <a:r>
              <a:rPr lang="en-GB" dirty="0"/>
              <a:t> and </a:t>
            </a:r>
            <a:r>
              <a:rPr lang="en-GB" b="1" dirty="0"/>
              <a:t>experiential use of self</a:t>
            </a:r>
          </a:p>
          <a:p>
            <a:pPr lvl="1"/>
            <a:endParaRPr lang="en-GB" b="1" dirty="0"/>
          </a:p>
          <a:p>
            <a:pPr lvl="1"/>
            <a:endParaRPr lang="en-GB" b="1" dirty="0"/>
          </a:p>
          <a:p>
            <a:pPr lvl="1"/>
            <a:r>
              <a:rPr lang="en-GB" b="1" dirty="0"/>
              <a:t>Terms</a:t>
            </a:r>
          </a:p>
          <a:p>
            <a:pPr lvl="2"/>
            <a:r>
              <a:rPr lang="en-GB" b="1" dirty="0"/>
              <a:t>Training</a:t>
            </a:r>
            <a:r>
              <a:rPr lang="en-GB" dirty="0"/>
              <a:t> and </a:t>
            </a:r>
            <a:r>
              <a:rPr lang="en-GB" b="1" dirty="0"/>
              <a:t>Practise</a:t>
            </a:r>
            <a:r>
              <a:rPr lang="en-GB" dirty="0"/>
              <a:t> interchangeable</a:t>
            </a:r>
          </a:p>
          <a:p>
            <a:pPr lvl="2"/>
            <a:r>
              <a:rPr lang="en-GB" b="1" dirty="0"/>
              <a:t>Whole : </a:t>
            </a:r>
            <a:r>
              <a:rPr lang="en-GB" dirty="0"/>
              <a:t>everything together not separate</a:t>
            </a:r>
          </a:p>
          <a:p>
            <a:pPr lvl="2"/>
            <a:r>
              <a:rPr lang="en-GB" b="1" dirty="0"/>
              <a:t>“Relationship” </a:t>
            </a:r>
            <a:r>
              <a:rPr lang="en-GB" dirty="0"/>
              <a:t>vs </a:t>
            </a:r>
            <a:r>
              <a:rPr lang="en-GB" b="1" dirty="0"/>
              <a:t>“Analytic Scope”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74787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3818B8D-42C1-7C42-3511-EEAFDF842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Scope: Use within in everything we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F9DDF-CB70-0416-0D90-F66D3A301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99" y="1380562"/>
            <a:ext cx="8936609" cy="5272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4546652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0160-AABA-FF00-74FE-8E093DCB3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C1B03B-0472-0D85-3B01-5317CEFAE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013" y="270013"/>
            <a:ext cx="6317974" cy="6317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83BE1F-F328-8F75-A1AE-49DB72770BE1}"/>
              </a:ext>
            </a:extLst>
          </p:cNvPr>
          <p:cNvSpPr txBox="1"/>
          <p:nvPr/>
        </p:nvSpPr>
        <p:spPr>
          <a:xfrm>
            <a:off x="641023" y="270013"/>
            <a:ext cx="21074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EMBEDDED CURRICULUM IN A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97928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2A386-AFA6-BDAF-FCA5-ECBCA4DB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0713D-B3D2-D1B6-3E32-691169B96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013" y="1027906"/>
            <a:ext cx="4349974" cy="468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3035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75B5A4-7C03-E811-E414-D7D7A25EA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8601C7-F26F-8A24-BDAB-7D3F40C8D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76D434-33FE-44D6-1681-5A747A8004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62" r="9089" b="18215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82F1FE1-07B9-538E-9617-D2AD4D6DA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00BB2-050F-51C1-1176-278993726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300" dirty="0">
                <a:solidFill>
                  <a:schemeClr val="bg1"/>
                </a:solidFill>
              </a:rPr>
            </a:br>
            <a:br>
              <a:rPr lang="en-US" sz="2300" dirty="0">
                <a:solidFill>
                  <a:schemeClr val="bg1"/>
                </a:solidFill>
              </a:rPr>
            </a:br>
            <a:br>
              <a:rPr lang="en-US" sz="2300" i="1" dirty="0">
                <a:solidFill>
                  <a:schemeClr val="bg1"/>
                </a:solidFill>
              </a:rPr>
            </a:br>
            <a:br>
              <a:rPr lang="en-US" sz="2300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Whole “Lived” Experience Exploration</a:t>
            </a:r>
            <a:br>
              <a:rPr lang="en-US" sz="2300" b="1" i="1" dirty="0">
                <a:solidFill>
                  <a:schemeClr val="bg1"/>
                </a:solidFill>
              </a:rPr>
            </a:br>
            <a:br>
              <a:rPr lang="en-US" sz="2300" b="1" i="1" dirty="0">
                <a:solidFill>
                  <a:schemeClr val="bg1"/>
                </a:solidFill>
              </a:rPr>
            </a:br>
            <a:endParaRPr lang="en-US" sz="2300" b="1" i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DA39A9-FD30-F040-7D96-2C40AF8E0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F3EB00-9621-B979-719F-D02A7AAC6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40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DBCA-F337-BD05-3D9B-3D203984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1: Whole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627-2549-E24D-A5B7-DA122A331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Exercise 1: What is influencing your experience in here and now?</a:t>
            </a:r>
          </a:p>
          <a:p>
            <a:r>
              <a:rPr lang="en-GB" i="1" dirty="0"/>
              <a:t>Self Awareness Exercise</a:t>
            </a:r>
          </a:p>
          <a:p>
            <a:r>
              <a:rPr lang="en-GB" i="1" dirty="0"/>
              <a:t>&lt; Tutor gives example &gt;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6590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CC9BE-303E-07AF-436B-24F8DDC2D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Whole Experience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702F1-C135-88D0-035C-52525DA83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Lived experience </a:t>
            </a:r>
            <a:r>
              <a:rPr lang="en-GB" dirty="0"/>
              <a:t>the person's </a:t>
            </a:r>
            <a:r>
              <a:rPr lang="en-GB" b="1" dirty="0"/>
              <a:t>actual subjective experience</a:t>
            </a:r>
            <a:r>
              <a:rPr lang="en-GB" dirty="0"/>
              <a:t> of their world, relationships, feelings, thoughts and circumstances. </a:t>
            </a:r>
          </a:p>
          <a:p>
            <a:r>
              <a:rPr lang="en-GB" b="1" dirty="0"/>
              <a:t>Phenomenology. A way</a:t>
            </a:r>
            <a:r>
              <a:rPr lang="en-GB" dirty="0"/>
              <a:t> of exploring / understanding of how experience is experienced from the person's perspective</a:t>
            </a:r>
          </a:p>
          <a:p>
            <a:r>
              <a:rPr lang="en-GB" b="1" dirty="0"/>
              <a:t>Self-awareness and reflective practice </a:t>
            </a:r>
            <a:r>
              <a:rPr lang="en-GB" dirty="0"/>
              <a:t>exploring the experience (self, client)</a:t>
            </a:r>
          </a:p>
          <a:p>
            <a:pPr lvl="0"/>
            <a:r>
              <a:rPr lang="en-GB" b="1" dirty="0"/>
              <a:t>Theoretical ways of exploring vary</a:t>
            </a:r>
          </a:p>
          <a:p>
            <a:pPr lvl="1"/>
            <a:r>
              <a:rPr lang="en-GB" sz="1300" b="1" dirty="0"/>
              <a:t>CBT:</a:t>
            </a:r>
            <a:r>
              <a:rPr lang="en-GB" sz="1300" dirty="0"/>
              <a:t> </a:t>
            </a:r>
            <a:r>
              <a:rPr lang="en-GB" sz="1300" i="1" dirty="0"/>
              <a:t>How does the person think and experience the situation?</a:t>
            </a:r>
            <a:r>
              <a:rPr lang="en-GB" sz="1300" dirty="0"/>
              <a:t> </a:t>
            </a:r>
          </a:p>
          <a:p>
            <a:pPr lvl="1"/>
            <a:r>
              <a:rPr lang="en-GB" sz="1300" b="1" dirty="0"/>
              <a:t>Psychodynamic:</a:t>
            </a:r>
            <a:r>
              <a:rPr lang="en-GB" sz="1300" dirty="0"/>
              <a:t> </a:t>
            </a:r>
            <a:r>
              <a:rPr lang="en-GB" sz="1300" i="1" dirty="0"/>
              <a:t>How might this experience be connected to deeper or unconscious patterns?</a:t>
            </a:r>
            <a:r>
              <a:rPr lang="en-GB" sz="1300" dirty="0"/>
              <a:t> </a:t>
            </a:r>
          </a:p>
          <a:p>
            <a:pPr lvl="1"/>
            <a:r>
              <a:rPr lang="en-GB" sz="1300" b="1" dirty="0"/>
              <a:t>Person-centred:</a:t>
            </a:r>
            <a:r>
              <a:rPr lang="en-GB" sz="1300" dirty="0"/>
              <a:t> </a:t>
            </a:r>
            <a:r>
              <a:rPr lang="en-GB" sz="1300" i="1" dirty="0"/>
              <a:t>What is this experience like for the person, in their own terms? (e.g., what's its like not to be understood)</a:t>
            </a:r>
          </a:p>
          <a:p>
            <a:pPr lvl="2"/>
            <a:r>
              <a:rPr lang="en-GB" sz="1300" dirty="0"/>
              <a:t>E.g., “Experience (noun). This term is used to include all that is going on within the envelope of the organism at any given moment which is potentially available to awareness.”</a:t>
            </a:r>
            <a:br>
              <a:rPr lang="en-GB" sz="1300" dirty="0"/>
            </a:br>
            <a:r>
              <a:rPr lang="en-GB" sz="1300" dirty="0"/>
              <a:t>	— Carl Rogers, 1959, p. 197</a:t>
            </a:r>
          </a:p>
        </p:txBody>
      </p:sp>
    </p:spTree>
    <p:extLst>
      <p:ext uri="{BB962C8B-B14F-4D97-AF65-F5344CB8AC3E}">
        <p14:creationId xmlns:p14="http://schemas.microsoft.com/office/powerpoint/2010/main" val="20918124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DCAE7-C4DA-5B01-4046-685A4437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B200-B53E-E5F2-590D-70C443CE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Current Experience Model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4913F8-D72D-D222-C14B-1711B9493687}"/>
              </a:ext>
            </a:extLst>
          </p:cNvPr>
          <p:cNvSpPr/>
          <p:nvPr/>
        </p:nvSpPr>
        <p:spPr>
          <a:xfrm>
            <a:off x="5120325" y="2575874"/>
            <a:ext cx="1875934" cy="17062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Inner and Interpersonal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D4E83C55-FDE1-F2B5-0E11-09398FCD5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7220" y="3786777"/>
            <a:ext cx="417559" cy="495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7C4C03-EED9-98AE-6B90-3BFC04067360}"/>
              </a:ext>
            </a:extLst>
          </p:cNvPr>
          <p:cNvSpPr txBox="1"/>
          <p:nvPr/>
        </p:nvSpPr>
        <p:spPr>
          <a:xfrm>
            <a:off x="1009806" y="1445591"/>
            <a:ext cx="2458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Gaps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fuller  understanding of experience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Exclusion by invisibility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replicates into training modules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Risks constricts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lived</a:t>
            </a:r>
            <a:r>
              <a:rPr kumimoji="0" lang="en-GB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experience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whole population representation, knowledge, voice, empathy, barriers, and needs.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675C1-5550-E877-DACE-8C01AD0EBEC5}"/>
              </a:ext>
            </a:extLst>
          </p:cNvPr>
          <p:cNvSpPr txBox="1"/>
          <p:nvPr/>
        </p:nvSpPr>
        <p:spPr>
          <a:xfrm>
            <a:off x="8684333" y="2745556"/>
            <a:ext cx="1875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Fragments understanding of self, context, their meanings to adaptations / later adds..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BB0748-0D71-5F77-E63C-8681891E1EA0}"/>
              </a:ext>
            </a:extLst>
          </p:cNvPr>
          <p:cNvSpPr txBox="1"/>
          <p:nvPr/>
        </p:nvSpPr>
        <p:spPr>
          <a:xfrm>
            <a:off x="4732063" y="2037265"/>
            <a:ext cx="265245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prstClr val="black"/>
                </a:solidFill>
                <a:latin typeface="Calibri" panose="020F0502020204030204"/>
              </a:rPr>
              <a:t>(Individual lifespan)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9313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3E3C-C898-0849-8843-01323213F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C836DD1-BB30-7C32-4BCA-086E5716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376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Whole Experience Model </a:t>
            </a:r>
            <a:br>
              <a:rPr lang="en-GB" dirty="0"/>
            </a:br>
            <a:r>
              <a:rPr lang="en-GB" sz="1400" dirty="0"/>
              <a:t>Remember: [II-WICKET-BOND]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EF1028-A65F-AA22-C4AE-B917A85C9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643" y="1278828"/>
            <a:ext cx="6276714" cy="545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241799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FFCF4-F0B4-C17D-95AC-FB88574CB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Purpose of Whole Experience: </a:t>
            </a:r>
            <a:br>
              <a:rPr lang="en-GB" dirty="0"/>
            </a:br>
            <a:r>
              <a:rPr lang="en-GB" sz="1600" dirty="0"/>
              <a:t>Remember: </a:t>
            </a:r>
            <a:r>
              <a:rPr lang="en-GB" sz="1400" dirty="0"/>
              <a:t>II-WICKET-BOND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AF503-BC0D-9FB0-2B84-58FC89DF9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b="1" dirty="0"/>
              <a:t>Describes intra-, interpersonal, and contextual experiences as a whole.</a:t>
            </a:r>
          </a:p>
          <a:p>
            <a:pPr lvl="1"/>
            <a:r>
              <a:rPr lang="en-GB" sz="1600" b="1" dirty="0"/>
              <a:t>Shorthand to remembering: II-WICKET-BOND</a:t>
            </a:r>
          </a:p>
          <a:p>
            <a:r>
              <a:rPr lang="en-GB" sz="2000" b="1" dirty="0"/>
              <a:t>Allow us to inform exploration, relationships, case conceptualisation, theory, supervision, and other aspects of practice.</a:t>
            </a:r>
          </a:p>
          <a:p>
            <a:pPr lvl="1"/>
            <a:r>
              <a:rPr lang="en-GB" sz="1400" b="0" i="1" dirty="0"/>
              <a:t>The aim of II-WICKET-BOND is not to explain away someone's experience, but to widen our lens. Rather than asking, "What's wrong with this person?" we ask, "What influences are shaping this experience?" </a:t>
            </a:r>
            <a:r>
              <a:rPr lang="en-GB" sz="1400" b="0" dirty="0"/>
              <a:t>This creates richer conceptualisation, deeper curiosity, and more attuned and compassionate understanding.</a:t>
            </a:r>
          </a:p>
          <a:p>
            <a:r>
              <a:rPr lang="en-GB" sz="1800" b="1" dirty="0"/>
              <a:t>WICKET Contextualisation is </a:t>
            </a:r>
            <a:r>
              <a:rPr lang="en-GB" sz="1800" dirty="0"/>
              <a:t>necessary to adjust to needs (e.g., embodiment in relationship, adjustments and accommodations, access, accessibility)</a:t>
            </a:r>
          </a:p>
          <a:p>
            <a:r>
              <a:rPr lang="en-GB" sz="1800" b="1" dirty="0"/>
              <a:t>Must internalise (embed) </a:t>
            </a:r>
            <a:r>
              <a:rPr lang="en-GB" sz="1800" dirty="0"/>
              <a:t>the framework through repeated use so it naturally sits in the background but can be brought into the foreground when needed.</a:t>
            </a:r>
          </a:p>
          <a:p>
            <a:pPr lvl="1"/>
            <a:endParaRPr lang="en-GB" sz="1400" b="0" dirty="0"/>
          </a:p>
          <a:p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7F496-DD78-ED27-12B6-78B4A0D2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C45068-949D-E24B-1CAA-F4F481CF1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A81BF-117B-485E-8558-CBCF8704814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10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BBD0-A577-24B6-35B7-33203A136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6 Parts of context (WICKET-BOND)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6939F-2961-F468-1096-ABDC6635A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484784"/>
            <a:ext cx="10200520" cy="480433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3400" b="1" i="1" dirty="0"/>
              <a:t>Intra and interpersonal experience is shaped and influenced by six high level intersecting contexts.. Each of which may be </a:t>
            </a:r>
            <a:r>
              <a:rPr lang="en-GB" sz="3400" b="1" i="1" u="sng" dirty="0"/>
              <a:t>normative/different </a:t>
            </a:r>
            <a:r>
              <a:rPr lang="en-GB" sz="3400" b="1" i="1" dirty="0"/>
              <a:t>and present </a:t>
            </a:r>
            <a:r>
              <a:rPr lang="en-GB" sz="3400" i="1" u="sng" dirty="0"/>
              <a:t>opportunities and barriers (BOND)</a:t>
            </a:r>
          </a:p>
          <a:p>
            <a:endParaRPr lang="en-GB" b="1" dirty="0"/>
          </a:p>
          <a:p>
            <a:r>
              <a:rPr lang="en-GB" sz="2600" b="1" dirty="0"/>
              <a:t>W – </a:t>
            </a:r>
            <a:r>
              <a:rPr lang="en-GB" sz="2600" dirty="0"/>
              <a:t>Worldview:</a:t>
            </a:r>
            <a:r>
              <a:rPr lang="en-GB" sz="2600" b="0" dirty="0"/>
              <a:t> Ways of viewing and making sense self, others and the world </a:t>
            </a:r>
          </a:p>
          <a:p>
            <a:endParaRPr lang="en-GB" sz="2600" b="0" dirty="0"/>
          </a:p>
          <a:p>
            <a:r>
              <a:rPr lang="en-GB" sz="2600" b="1" dirty="0"/>
              <a:t>I – </a:t>
            </a:r>
            <a:r>
              <a:rPr lang="en-GB" sz="2600" dirty="0"/>
              <a:t>Identity: </a:t>
            </a:r>
            <a:r>
              <a:rPr lang="en-GB" sz="2600" b="0" dirty="0"/>
              <a:t>Personal and social identities</a:t>
            </a:r>
          </a:p>
          <a:p>
            <a:endParaRPr lang="en-GB" sz="2600" b="1" dirty="0"/>
          </a:p>
          <a:p>
            <a:r>
              <a:rPr lang="en-GB" sz="2600" b="1" dirty="0"/>
              <a:t>C – </a:t>
            </a:r>
            <a:r>
              <a:rPr lang="en-GB" sz="2600" dirty="0"/>
              <a:t>Contexts (Lived</a:t>
            </a:r>
            <a:r>
              <a:rPr lang="en-GB" sz="2600" b="0" dirty="0"/>
              <a:t>): including individual, direct (e.g., family), institutional, structural, sociocultural immersion contexts (including contextual cultures, events and histories)</a:t>
            </a:r>
          </a:p>
          <a:p>
            <a:endParaRPr lang="en-GB" sz="2600" b="1" dirty="0"/>
          </a:p>
          <a:p>
            <a:r>
              <a:rPr lang="en-GB" sz="2600" b="1" dirty="0"/>
              <a:t>K – </a:t>
            </a:r>
            <a:r>
              <a:rPr lang="en-GB" sz="2600" dirty="0"/>
              <a:t>Knowledge: </a:t>
            </a:r>
            <a:r>
              <a:rPr lang="en-GB" sz="2600" b="0" dirty="0"/>
              <a:t>Ways of knowing</a:t>
            </a:r>
          </a:p>
          <a:p>
            <a:endParaRPr lang="en-GB" sz="2600" b="1" dirty="0"/>
          </a:p>
          <a:p>
            <a:r>
              <a:rPr lang="en-GB" sz="2600" b="1" dirty="0"/>
              <a:t>E – </a:t>
            </a:r>
            <a:r>
              <a:rPr lang="en-GB" sz="2600" dirty="0"/>
              <a:t>Embodiment:</a:t>
            </a:r>
            <a:r>
              <a:rPr lang="en-GB" sz="2600" b="0" dirty="0"/>
              <a:t> Mind body patterns and embodied experiences</a:t>
            </a:r>
          </a:p>
          <a:p>
            <a:endParaRPr lang="en-GB" sz="2600" b="1" dirty="0"/>
          </a:p>
          <a:p>
            <a:r>
              <a:rPr lang="en-GB" sz="2600" b="1" dirty="0"/>
              <a:t>T – </a:t>
            </a:r>
            <a:r>
              <a:rPr lang="en-GB" sz="2600" dirty="0"/>
              <a:t>Time: </a:t>
            </a:r>
            <a:r>
              <a:rPr lang="en-GB" sz="2600" b="0" dirty="0"/>
              <a:t>Personal, group and historical (including events and histories)</a:t>
            </a:r>
          </a:p>
        </p:txBody>
      </p:sp>
    </p:spTree>
    <p:extLst>
      <p:ext uri="{BB962C8B-B14F-4D97-AF65-F5344CB8AC3E}">
        <p14:creationId xmlns:p14="http://schemas.microsoft.com/office/powerpoint/2010/main" val="403850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A3F25-57FA-9D4C-7130-A2BE25453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Ways of understanding WICKET-BOND [1]</a:t>
            </a:r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B1008-A64A-A428-684B-C4A677255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b="1" u="sng" dirty="0"/>
              <a:t>Worldview – </a:t>
            </a:r>
          </a:p>
          <a:p>
            <a:r>
              <a:rPr lang="en-GB" sz="2000" b="0" dirty="0"/>
              <a:t>Experience: A person feels guilty for not intervening in a bullying incident.</a:t>
            </a:r>
          </a:p>
          <a:p>
            <a:endParaRPr lang="en-GB" sz="2000" b="0" dirty="0"/>
          </a:p>
          <a:p>
            <a:r>
              <a:rPr lang="en-GB" sz="2000" b="0" dirty="0"/>
              <a:t>Worldview factor: Someone with a strong sense of fairness and awareness of harm may feel a greater responsibility to intervene. Not acting can result in moral distress or a sense of having failed to uphold their values.</a:t>
            </a:r>
          </a:p>
          <a:p>
            <a:endParaRPr lang="en-GB" sz="2000" u="sng" dirty="0"/>
          </a:p>
          <a:p>
            <a:pPr marL="0" indent="0">
              <a:buNone/>
            </a:pPr>
            <a:r>
              <a:rPr lang="en-GB" sz="2000" b="1" u="sng" dirty="0"/>
              <a:t>Identity:</a:t>
            </a:r>
          </a:p>
          <a:p>
            <a:r>
              <a:rPr lang="en-GB" sz="2000" b="0" dirty="0"/>
              <a:t>Experience: A woman feels she is "not brave" because she did not feel safe walking home alone at night.</a:t>
            </a:r>
          </a:p>
          <a:p>
            <a:endParaRPr lang="en-GB" sz="2000" b="0" dirty="0"/>
          </a:p>
          <a:p>
            <a:r>
              <a:rPr lang="en-GB" sz="2000" b="0" dirty="0"/>
              <a:t>Identity factor: Women's experiences of safety are shaped by the reality of violence against women and girls (VAWG). Experiences may also differ across intersecting identities, including for trans women and gender non-conforming people.</a:t>
            </a:r>
            <a:endParaRPr lang="en-GB" sz="2000" b="1" u="sng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5037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CFA46-AFFD-EE2C-4DAB-9A4E69478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0F7C1-D0DA-3A00-264F-5CBCA48C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Ways of understanding WICKET-BOND [4]</a:t>
            </a:r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B3BFF-D652-1405-91C3-9A8F7E02E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340768"/>
            <a:ext cx="9024000" cy="5152107"/>
          </a:xfrm>
        </p:spPr>
        <p:txBody>
          <a:bodyPr>
            <a:normAutofit fontScale="40000" lnSpcReduction="20000"/>
          </a:bodyPr>
          <a:lstStyle/>
          <a:p>
            <a:r>
              <a:rPr lang="en-GB" sz="3800" b="1" u="sng" dirty="0"/>
              <a:t>Barriers </a:t>
            </a:r>
            <a:r>
              <a:rPr lang="en-GB" sz="3800" b="0" dirty="0"/>
              <a:t>impacting experience</a:t>
            </a:r>
          </a:p>
          <a:p>
            <a:endParaRPr lang="en-GB" sz="3800" dirty="0"/>
          </a:p>
          <a:p>
            <a:pPr marL="342900" indent="-342900">
              <a:buFont typeface="+mj-lt"/>
              <a:buAutoNum type="arabicPeriod"/>
            </a:pPr>
            <a:r>
              <a:rPr lang="en-GB" sz="3800" b="0" dirty="0"/>
              <a:t>A person in need cannot get access to therapy</a:t>
            </a:r>
          </a:p>
          <a:p>
            <a:pPr marL="342900" indent="-342900">
              <a:buFont typeface="+mj-lt"/>
              <a:buAutoNum type="arabicPeriod"/>
            </a:pPr>
            <a:endParaRPr lang="en-GB" sz="3800" b="0" dirty="0"/>
          </a:p>
          <a:p>
            <a:pPr marL="342900" indent="-342900">
              <a:buFont typeface="+mj-lt"/>
              <a:buAutoNum type="arabicPeriod"/>
            </a:pPr>
            <a:r>
              <a:rPr lang="en-GB" sz="3800" b="0" dirty="0"/>
              <a:t>A person feels powerless to act after feeling exhausted navigating health services</a:t>
            </a:r>
          </a:p>
          <a:p>
            <a:endParaRPr lang="en-GB" sz="3800" b="1" u="sng" dirty="0"/>
          </a:p>
          <a:p>
            <a:r>
              <a:rPr lang="en-GB" sz="3800" b="1" u="sng" dirty="0"/>
              <a:t>Opportunity </a:t>
            </a:r>
            <a:r>
              <a:rPr lang="en-GB" sz="3800" b="0" dirty="0"/>
              <a:t>impacting experience</a:t>
            </a:r>
          </a:p>
          <a:p>
            <a:endParaRPr lang="en-GB" sz="3800" b="1" u="sng" dirty="0"/>
          </a:p>
          <a:p>
            <a:pPr marL="342900" indent="-342900">
              <a:buFont typeface="+mj-lt"/>
              <a:buAutoNum type="arabicPeriod"/>
            </a:pPr>
            <a:r>
              <a:rPr lang="en-GB" sz="3800" b="0" dirty="0"/>
              <a:t>A person feels confident they are what jobs normally look for in individuals (polish and professionalism, normativity)</a:t>
            </a:r>
          </a:p>
          <a:p>
            <a:pPr marL="342900" indent="-342900">
              <a:buFont typeface="+mj-lt"/>
              <a:buAutoNum type="arabicPeriod"/>
            </a:pPr>
            <a:endParaRPr lang="en-GB" sz="3800" b="0" dirty="0"/>
          </a:p>
          <a:p>
            <a:pPr marL="342900" indent="-342900">
              <a:buFont typeface="+mj-lt"/>
              <a:buAutoNum type="arabicPeriod"/>
            </a:pPr>
            <a:r>
              <a:rPr lang="en-GB" sz="3800" b="0" dirty="0"/>
              <a:t>A person has a strong social network of contacts to draw upon for support and opportunities</a:t>
            </a:r>
          </a:p>
          <a:p>
            <a:endParaRPr lang="en-GB" sz="3800" dirty="0"/>
          </a:p>
          <a:p>
            <a:r>
              <a:rPr lang="en-GB" sz="3800" b="1" u="sng" dirty="0"/>
              <a:t>Normativity and Difference (and Difference within Normativity)</a:t>
            </a:r>
          </a:p>
          <a:p>
            <a:endParaRPr lang="en-GB" sz="3800" b="1" dirty="0"/>
          </a:p>
          <a:p>
            <a:r>
              <a:rPr lang="en-GB" sz="3800" b="0" dirty="0"/>
              <a:t>Within LGBTQIA+ Community I wont face othering because of being Gay. However, as a Transperson I feel excluded from LGB community (Difference) 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9779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39DD2-3D75-C01C-A90F-075E0CE1E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1AE0-548D-B767-8BAB-616BFA79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2: Consolidate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03026-F83B-9BEC-4FF3-4DB24C880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 and clarify understanding of the model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880505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79FFAB-ACCF-1585-3C98-9189AE478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909" y="0"/>
            <a:ext cx="5050181" cy="64533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654019-6201-63C6-FEBD-9C93701B1FBB}"/>
              </a:ext>
            </a:extLst>
          </p:cNvPr>
          <p:cNvSpPr txBox="1"/>
          <p:nvPr/>
        </p:nvSpPr>
        <p:spPr>
          <a:xfrm rot="19584414">
            <a:off x="2578248" y="397924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DOWNLOAD</a:t>
            </a:r>
          </a:p>
          <a:p>
            <a:r>
              <a:rPr lang="en-GB" sz="2800" b="1" dirty="0"/>
              <a:t>REFERENCE CARD</a:t>
            </a:r>
          </a:p>
        </p:txBody>
      </p:sp>
    </p:spTree>
    <p:extLst>
      <p:ext uri="{BB962C8B-B14F-4D97-AF65-F5344CB8AC3E}">
        <p14:creationId xmlns:p14="http://schemas.microsoft.com/office/powerpoint/2010/main" val="360467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52F3DE-419D-EEB7-9F91-FA6B55F4E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78" y="759118"/>
            <a:ext cx="11084407" cy="4090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9522C3-F0B5-AF77-3CCF-231277BD079B}"/>
              </a:ext>
            </a:extLst>
          </p:cNvPr>
          <p:cNvSpPr txBox="1"/>
          <p:nvPr/>
        </p:nvSpPr>
        <p:spPr>
          <a:xfrm rot="19584414">
            <a:off x="5014321" y="4662798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DICTIONARY</a:t>
            </a:r>
          </a:p>
          <a:p>
            <a:r>
              <a:rPr lang="en-GB" sz="2800" b="1" dirty="0"/>
              <a:t>REFERENCE CARD</a:t>
            </a:r>
          </a:p>
        </p:txBody>
      </p:sp>
    </p:spTree>
    <p:extLst>
      <p:ext uri="{BB962C8B-B14F-4D97-AF65-F5344CB8AC3E}">
        <p14:creationId xmlns:p14="http://schemas.microsoft.com/office/powerpoint/2010/main" val="2138589347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FDFA4-3D49-2002-2FF8-B1D83352D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61057-701C-9B25-9A04-5E8B881EF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3: Introduce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FF285-1A84-0493-979C-F637DA330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Which WICKET parts of your experience ( and  / or of your communities  &amp; contexts ) would you ideally like others to understand/accept/adjust to with less friction, effort and/or less education?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165600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DE892-9204-71A6-5C86-64974DCDB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47A44-2D62-A9AB-31CF-F1967F4A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Whole Experience (2): </a:t>
            </a:r>
            <a:r>
              <a:rPr lang="en-GB" sz="2800" b="1" dirty="0"/>
              <a:t>Lived Context (The “C” in WICKET) Exploration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D1D88-15C5-024C-D2A8-11F3182C320B}"/>
              </a:ext>
            </a:extLst>
          </p:cNvPr>
          <p:cNvSpPr txBox="1"/>
          <p:nvPr/>
        </p:nvSpPr>
        <p:spPr>
          <a:xfrm>
            <a:off x="8899379" y="5196951"/>
            <a:ext cx="212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“C” in WI</a:t>
            </a:r>
            <a:r>
              <a:rPr lang="en-GB" sz="2400" b="1" dirty="0"/>
              <a:t>C</a:t>
            </a:r>
            <a:r>
              <a:rPr lang="en-GB" dirty="0"/>
              <a:t>KET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1BE8C-1BFB-78CB-ED89-B4582F1EE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83" y="1918622"/>
            <a:ext cx="4890691" cy="4252603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F76A567E-7B00-065C-2E23-05A256F10D68}"/>
              </a:ext>
            </a:extLst>
          </p:cNvPr>
          <p:cNvSpPr/>
          <p:nvPr/>
        </p:nvSpPr>
        <p:spPr>
          <a:xfrm rot="386816">
            <a:off x="6219548" y="5186068"/>
            <a:ext cx="2677737" cy="188103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8367852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5A60C-E3BE-6ECD-01B5-AAC76898D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“C” in WICKET: Lived </a:t>
            </a:r>
            <a:r>
              <a:rPr lang="en-GB" b="1" dirty="0"/>
              <a:t>C</a:t>
            </a:r>
            <a:r>
              <a:rPr lang="en-GB" dirty="0"/>
              <a:t>ontext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0DE13-0E56-131A-5330-675B8B700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567" y="1396031"/>
            <a:ext cx="9447809" cy="509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8471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AB97A-E688-238F-B448-269161B44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8DDFD-80E7-382B-5D42-67D2B8B5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4: Clarify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1C325-DFD8-AFD2-46B8-56D1F2FF4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 and clarify understanding of the C in WICKET (Lived Context) framework </a:t>
            </a:r>
          </a:p>
        </p:txBody>
      </p:sp>
    </p:spTree>
    <p:extLst>
      <p:ext uri="{BB962C8B-B14F-4D97-AF65-F5344CB8AC3E}">
        <p14:creationId xmlns:p14="http://schemas.microsoft.com/office/powerpoint/2010/main" val="187600916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30DC2-777B-7B73-38F0-22D05EB96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6322-0D70-8980-B0A8-BA328EC0C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5: Exploring Lived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D8381-8820-AAB0-6CCA-BA88CA4BF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does the </a:t>
            </a:r>
            <a:r>
              <a:rPr lang="en-GB" b="1" dirty="0"/>
              <a:t>wider world </a:t>
            </a:r>
            <a:r>
              <a:rPr lang="en-GB" dirty="0"/>
              <a:t>impact your experience (at any stage or now)?</a:t>
            </a:r>
          </a:p>
          <a:p>
            <a:pPr lvl="1"/>
            <a:r>
              <a:rPr lang="en-GB" dirty="0"/>
              <a:t>Consider: Sociocultural, institutional, planet, and structural/international world impact your experience?</a:t>
            </a:r>
          </a:p>
        </p:txBody>
      </p:sp>
    </p:spTree>
    <p:extLst>
      <p:ext uri="{BB962C8B-B14F-4D97-AF65-F5344CB8AC3E}">
        <p14:creationId xmlns:p14="http://schemas.microsoft.com/office/powerpoint/2010/main" val="3733438831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81C7C-77C9-8CA1-5031-E8524AD71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11544-BD7A-DDCF-2CA0-AABB68F90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5 (optional): Exploring Lived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DF80B-046F-0DE4-9480-47251DC49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does your </a:t>
            </a:r>
            <a:r>
              <a:rPr lang="en-GB" b="1" dirty="0"/>
              <a:t>individual </a:t>
            </a:r>
            <a:r>
              <a:rPr lang="en-GB" dirty="0"/>
              <a:t>(see top of reference card for ideas) and </a:t>
            </a:r>
            <a:r>
              <a:rPr lang="en-GB" b="1" dirty="0"/>
              <a:t>direct</a:t>
            </a:r>
            <a:r>
              <a:rPr lang="en-GB" dirty="0"/>
              <a:t> lived contexts impact your experience (at any stage or now) </a:t>
            </a:r>
          </a:p>
        </p:txBody>
      </p:sp>
    </p:spTree>
    <p:extLst>
      <p:ext uri="{BB962C8B-B14F-4D97-AF65-F5344CB8AC3E}">
        <p14:creationId xmlns:p14="http://schemas.microsoft.com/office/powerpoint/2010/main" val="597982541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4A391-E0CC-AB16-CA0F-094C62ED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F1DF-3462-C8C0-7650-BA111125E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Individual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83C57-214D-C67A-E85D-23D151EE4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Consider your individual factors from the reference card (top)</a:t>
            </a:r>
          </a:p>
          <a:p>
            <a:pPr lvl="1"/>
            <a:r>
              <a:rPr lang="en-GB" dirty="0"/>
              <a:t>Consider individual context, including protective and vulnerability factors:</a:t>
            </a:r>
          </a:p>
          <a:p>
            <a:pPr lvl="2"/>
            <a:r>
              <a:rPr lang="en-GB" dirty="0"/>
              <a:t>Adverse experiences &amp; events</a:t>
            </a:r>
          </a:p>
          <a:p>
            <a:pPr lvl="2"/>
            <a:r>
              <a:rPr lang="en-GB" dirty="0"/>
              <a:t>Individual vulnerability, difference and marginalisation</a:t>
            </a:r>
          </a:p>
          <a:p>
            <a:pPr lvl="2"/>
            <a:r>
              <a:rPr lang="en-GB" dirty="0"/>
              <a:t>Interpersonal and interconnected relationships</a:t>
            </a:r>
          </a:p>
          <a:p>
            <a:pPr lvl="2"/>
            <a:r>
              <a:rPr lang="en-GB" dirty="0"/>
              <a:t>Social determinants including economic </a:t>
            </a:r>
          </a:p>
          <a:p>
            <a:pPr lvl="2"/>
            <a:r>
              <a:rPr lang="en-GB" dirty="0"/>
              <a:t>Stressors from each “Context (Lived)” including culture, events, system &amp; messages</a:t>
            </a:r>
          </a:p>
          <a:p>
            <a:pPr lvl="2"/>
            <a:r>
              <a:rPr lang="en-GB" dirty="0"/>
              <a:t>Developmental and resilience</a:t>
            </a:r>
          </a:p>
          <a:p>
            <a:pPr lvl="2"/>
            <a:r>
              <a:rPr lang="en-GB" dirty="0"/>
              <a:t>Physiological, safety and lifestyle</a:t>
            </a:r>
          </a:p>
          <a:p>
            <a:pPr lvl="2"/>
            <a:r>
              <a:rPr lang="en-GB" dirty="0"/>
              <a:t>Social and community engagement</a:t>
            </a:r>
          </a:p>
          <a:p>
            <a:pPr lvl="2"/>
            <a:r>
              <a:rPr lang="en-GB" dirty="0"/>
              <a:t>Meaning and purpose</a:t>
            </a:r>
          </a:p>
        </p:txBody>
      </p:sp>
    </p:spTree>
    <p:extLst>
      <p:ext uri="{BB962C8B-B14F-4D97-AF65-F5344CB8AC3E}">
        <p14:creationId xmlns:p14="http://schemas.microsoft.com/office/powerpoint/2010/main" val="696409976"/>
      </p:ext>
    </p:extLst>
  </p:cSld>
  <p:clrMapOvr>
    <a:masterClrMapping/>
  </p:clrMapOvr>
  <p:transition spd="slow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A9F4E-A94B-272F-526E-BFB02A3BA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D3054-605D-074F-CE22-4574132B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Whole Experience (2): </a:t>
            </a:r>
            <a:r>
              <a:rPr lang="en-GB" sz="2800" b="1" dirty="0"/>
              <a:t>Identity (The “I” in WICKET) Exploration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408BAA-33D6-D3FA-4F85-181AB7E8560B}"/>
              </a:ext>
            </a:extLst>
          </p:cNvPr>
          <p:cNvSpPr txBox="1"/>
          <p:nvPr/>
        </p:nvSpPr>
        <p:spPr>
          <a:xfrm>
            <a:off x="9302217" y="4387253"/>
            <a:ext cx="212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“</a:t>
            </a:r>
            <a:r>
              <a:rPr lang="en-GB" sz="2400" dirty="0"/>
              <a:t>I</a:t>
            </a:r>
            <a:r>
              <a:rPr lang="en-GB" dirty="0"/>
              <a:t>” in W</a:t>
            </a:r>
            <a:r>
              <a:rPr lang="en-GB" sz="2400" dirty="0"/>
              <a:t>I</a:t>
            </a:r>
            <a:r>
              <a:rPr lang="en-GB" dirty="0"/>
              <a:t>CKET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91D78B-A61E-4E06-EDC3-475757BFD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83" y="1918622"/>
            <a:ext cx="4890691" cy="4252603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671767BE-85CF-EF62-FEDD-3D8AF2C17B8B}"/>
              </a:ext>
            </a:extLst>
          </p:cNvPr>
          <p:cNvSpPr/>
          <p:nvPr/>
        </p:nvSpPr>
        <p:spPr>
          <a:xfrm rot="386816">
            <a:off x="6622386" y="4362411"/>
            <a:ext cx="2677737" cy="188103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3621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ACCD-995B-4D53-3A97-0B64245A9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453"/>
            <a:ext cx="10515600" cy="1123878"/>
          </a:xfrm>
        </p:spPr>
        <p:txBody>
          <a:bodyPr>
            <a:normAutofit/>
          </a:bodyPr>
          <a:lstStyle/>
          <a:p>
            <a:r>
              <a:rPr lang="en-GB" sz="3600" b="1" dirty="0"/>
              <a:t>The “I” in WICKET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0673E2-3271-F61A-9467-FEEBE9964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394" y="824050"/>
            <a:ext cx="6595009" cy="60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84006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7608-E8E4-A137-33D6-F64DA4560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D7384-FAEA-F69F-7009-8CF8BAB34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1836"/>
            <a:ext cx="10515600" cy="4351338"/>
          </a:xfrm>
        </p:spPr>
        <p:txBody>
          <a:bodyPr/>
          <a:lstStyle/>
          <a:p>
            <a:r>
              <a:rPr lang="en-GB" dirty="0"/>
              <a:t>What does II-WICKET-BOND stand for?</a:t>
            </a:r>
          </a:p>
          <a:p>
            <a:r>
              <a:rPr lang="en-GB" dirty="0"/>
              <a:t>What is it and its purpose?</a:t>
            </a:r>
          </a:p>
          <a:p>
            <a:r>
              <a:rPr lang="en-GB" dirty="0"/>
              <a:t>What sub-models and artefacts does it consist of?</a:t>
            </a:r>
          </a:p>
          <a:p>
            <a:r>
              <a:rPr lang="en-GB" dirty="0"/>
              <a:t>Which theories can use?</a:t>
            </a:r>
          </a:p>
        </p:txBody>
      </p:sp>
    </p:spTree>
    <p:extLst>
      <p:ext uri="{BB962C8B-B14F-4D97-AF65-F5344CB8AC3E}">
        <p14:creationId xmlns:p14="http://schemas.microsoft.com/office/powerpoint/2010/main" val="968439494"/>
      </p:ext>
    </p:extLst>
  </p:cSld>
  <p:clrMapOvr>
    <a:masterClrMapping/>
  </p:clrMapOvr>
  <p:transition spd="slow"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BCE16-A426-C536-FF97-C7E0C6C6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FFDE00-E83F-D152-FB36-D09A5FB83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792B5-241D-7BF4-07B8-25E3BD01C9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62" r="9089" b="18215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5795A3-8C36-2A06-BB8C-079A5717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74B0E8-CE39-F5BE-F4AC-3D7E0ACB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300" dirty="0">
                <a:solidFill>
                  <a:schemeClr val="bg1"/>
                </a:solidFill>
              </a:rPr>
            </a:br>
            <a:br>
              <a:rPr lang="en-US" sz="2300" dirty="0">
                <a:solidFill>
                  <a:schemeClr val="bg1"/>
                </a:solidFill>
              </a:rPr>
            </a:br>
            <a:br>
              <a:rPr lang="en-US" sz="2300" i="1" dirty="0">
                <a:solidFill>
                  <a:schemeClr val="bg1"/>
                </a:solidFill>
              </a:rPr>
            </a:br>
            <a:br>
              <a:rPr lang="en-US" sz="2300" i="1" dirty="0">
                <a:solidFill>
                  <a:schemeClr val="bg1"/>
                </a:solidFill>
              </a:rPr>
            </a:br>
            <a:r>
              <a:rPr lang="en-US" sz="3600" b="1" i="1" dirty="0">
                <a:solidFill>
                  <a:schemeClr val="bg1"/>
                </a:solidFill>
              </a:rPr>
              <a:t>Whole Relationship Exploration</a:t>
            </a:r>
            <a:br>
              <a:rPr lang="en-US" sz="2300" b="1" i="1" dirty="0">
                <a:solidFill>
                  <a:schemeClr val="bg1"/>
                </a:solidFill>
              </a:rPr>
            </a:br>
            <a:br>
              <a:rPr lang="en-US" sz="2300" b="1" i="1" dirty="0">
                <a:solidFill>
                  <a:schemeClr val="bg1"/>
                </a:solidFill>
              </a:rPr>
            </a:br>
            <a:endParaRPr lang="en-US" sz="2300" b="1" i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72E1D5-9FCC-CB47-F8D0-EABF25F69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A9597D-F856-6A11-5B7B-42FF6144F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76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5F35-AE3A-F4C5-C7FB-FF7A80269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F1D173C-B5D7-0C91-AB4A-C2BCC650D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860" y="967042"/>
            <a:ext cx="8288750" cy="55258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06F0F8-D9C9-28B2-111A-6E6DDBD8ADA8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Relationship Building Blocks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44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E75513-2198-91EA-81AC-A3F7135872B3}"/>
              </a:ext>
            </a:extLst>
          </p:cNvPr>
          <p:cNvSpPr txBox="1"/>
          <p:nvPr/>
        </p:nvSpPr>
        <p:spPr>
          <a:xfrm>
            <a:off x="5205876" y="3191349"/>
            <a:ext cx="1780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Relational Ethics &amp; </a:t>
            </a:r>
            <a:r>
              <a:rPr lang="en-GB" dirty="0" err="1"/>
              <a:t>Attunement</a:t>
            </a:r>
            <a:r>
              <a:rPr lang="en-GB" dirty="0"/>
              <a:t> </a:t>
            </a:r>
            <a:r>
              <a:rPr lang="en-GB" sz="1400" dirty="0"/>
              <a:t>(Embeds WICKET-BOND)</a:t>
            </a:r>
          </a:p>
        </p:txBody>
      </p:sp>
    </p:spTree>
    <p:extLst>
      <p:ext uri="{BB962C8B-B14F-4D97-AF65-F5344CB8AC3E}">
        <p14:creationId xmlns:p14="http://schemas.microsoft.com/office/powerpoint/2010/main" val="3839715094"/>
      </p:ext>
    </p:extLst>
  </p:cSld>
  <p:clrMapOvr>
    <a:masterClrMapping/>
  </p:clrMapOvr>
  <p:transition spd="slow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DFA01-5E23-C198-FEF8-F000E67E3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71682-C6FB-44CE-5067-32114762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Relationship 1.0 (As-is)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CBFA1C-5165-2C27-0865-229B2E1FA5B2}"/>
              </a:ext>
            </a:extLst>
          </p:cNvPr>
          <p:cNvSpPr/>
          <p:nvPr/>
        </p:nvSpPr>
        <p:spPr>
          <a:xfrm>
            <a:off x="2634399" y="1809050"/>
            <a:ext cx="1951348" cy="17062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Experience</a:t>
            </a:r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2F25BF78-18AA-AE70-B2D8-7D4315E35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293" y="3019953"/>
            <a:ext cx="417559" cy="49534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4F97FC1-6928-5C0E-6D66-5ABCB593BB93}"/>
              </a:ext>
            </a:extLst>
          </p:cNvPr>
          <p:cNvSpPr/>
          <p:nvPr/>
        </p:nvSpPr>
        <p:spPr>
          <a:xfrm>
            <a:off x="7349373" y="1809050"/>
            <a:ext cx="1951348" cy="17062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Self Experience</a:t>
            </a:r>
          </a:p>
        </p:txBody>
      </p:sp>
      <p:pic>
        <p:nvPicPr>
          <p:cNvPr id="4" name="Graphic 3" descr="School boy with solid fill">
            <a:extLst>
              <a:ext uri="{FF2B5EF4-FFF2-40B4-BE49-F238E27FC236}">
                <a16:creationId xmlns:a16="http://schemas.microsoft.com/office/drawing/2014/main" id="{4CA1B40B-37A2-011D-E6AC-154CB3B1D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267" y="3019953"/>
            <a:ext cx="417559" cy="49534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B96B59-F56B-12D8-302F-0AF09B700E64}"/>
              </a:ext>
            </a:extLst>
          </p:cNvPr>
          <p:cNvCxnSpPr/>
          <p:nvPr/>
        </p:nvCxnSpPr>
        <p:spPr>
          <a:xfrm>
            <a:off x="4857553" y="2643323"/>
            <a:ext cx="2318994" cy="0"/>
          </a:xfrm>
          <a:prstGeom prst="straightConnector1">
            <a:avLst/>
          </a:prstGeom>
          <a:ln w="2222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A7DE132-377A-09E2-0D5F-BC41936A494C}"/>
              </a:ext>
            </a:extLst>
          </p:cNvPr>
          <p:cNvSpPr txBox="1"/>
          <p:nvPr/>
        </p:nvSpPr>
        <p:spPr>
          <a:xfrm>
            <a:off x="5368174" y="2136634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8573E1-E4AE-6D67-2476-FF8CAC5B8288}"/>
              </a:ext>
            </a:extLst>
          </p:cNvPr>
          <p:cNvSpPr txBox="1"/>
          <p:nvPr/>
        </p:nvSpPr>
        <p:spPr>
          <a:xfrm>
            <a:off x="5624072" y="3174922"/>
            <a:ext cx="949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(Role power)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BAD6B8-18DA-FDF4-3C64-CBFCF5DC2F22}"/>
              </a:ext>
            </a:extLst>
          </p:cNvPr>
          <p:cNvCxnSpPr>
            <a:cxnSpLocks/>
          </p:cNvCxnSpPr>
          <p:nvPr/>
        </p:nvCxnSpPr>
        <p:spPr>
          <a:xfrm flipV="1">
            <a:off x="6040252" y="2764043"/>
            <a:ext cx="0" cy="290160"/>
          </a:xfrm>
          <a:prstGeom prst="straightConnector1">
            <a:avLst/>
          </a:prstGeom>
          <a:ln w="127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A0CA5B4-D3B5-8EFB-B4CC-E1ED5EB83FB7}"/>
              </a:ext>
            </a:extLst>
          </p:cNvPr>
          <p:cNvSpPr txBox="1"/>
          <p:nvPr/>
        </p:nvSpPr>
        <p:spPr>
          <a:xfrm>
            <a:off x="3538675" y="3854227"/>
            <a:ext cx="52615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n-GB" dirty="0"/>
              <a:t>Doesn’t explicitly consider self and lived-in context in relationships</a:t>
            </a:r>
          </a:p>
          <a:p>
            <a:pPr marL="342900" indent="-342900" algn="ctr">
              <a:buFont typeface="+mj-lt"/>
              <a:buAutoNum type="arabicPeriod"/>
            </a:pPr>
            <a:endParaRPr lang="en-GB" dirty="0"/>
          </a:p>
          <a:p>
            <a:pPr marL="342900" indent="-342900" algn="ctr">
              <a:buFont typeface="+mj-lt"/>
              <a:buAutoNum type="arabicPeriod"/>
            </a:pPr>
            <a:r>
              <a:rPr lang="en-GB" dirty="0"/>
              <a:t>Limited relational scope = risks exclusionary of relational contexts (e.g., class, belief systems) </a:t>
            </a:r>
          </a:p>
          <a:p>
            <a:pPr marL="342900" indent="-342900" algn="ctr">
              <a:buFont typeface="+mj-lt"/>
              <a:buAutoNum type="arabicPeriod"/>
            </a:pPr>
            <a:endParaRPr lang="en-GB" i="1" dirty="0"/>
          </a:p>
          <a:p>
            <a:pPr marL="342900" indent="-342900" algn="ctr">
              <a:buFont typeface="+mj-lt"/>
              <a:buAutoNum type="arabicPeriod"/>
            </a:pPr>
            <a:r>
              <a:rPr lang="en-GB" dirty="0"/>
              <a:t>Individualised empathy may be inadequate, shallow and harmful without explicit embedding of contexts (contextual empathy) (Ahmad, 2025). Chronic and enduring empathic failure.</a:t>
            </a:r>
          </a:p>
        </p:txBody>
      </p:sp>
    </p:spTree>
    <p:extLst>
      <p:ext uri="{BB962C8B-B14F-4D97-AF65-F5344CB8AC3E}">
        <p14:creationId xmlns:p14="http://schemas.microsoft.com/office/powerpoint/2010/main" val="16824318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57EB-34E6-7DA3-9EA5-6A7113D7E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112F-BCB9-A12A-A4E6-C9519163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3600" b="1" dirty="0"/>
              <a:t>WICKET-BOND also exists in ALL relational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62293-5691-6145-97AD-4E9BDFBA6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GB" sz="2000" dirty="0"/>
              <a:t>Relational processes are informed by personal and/or contextual WICKET-BOND factors</a:t>
            </a:r>
          </a:p>
          <a:p>
            <a:endParaRPr lang="en-GB" sz="2000" dirty="0"/>
          </a:p>
          <a:p>
            <a:r>
              <a:rPr lang="en-GB" sz="2000" i="1" dirty="0"/>
              <a:t>A Question of safety: Do your or group recognise “Context” as embedded into and thus part of the relationship? Will stress from my relatively “upper” social advantages be “Othered”</a:t>
            </a:r>
          </a:p>
          <a:p>
            <a:endParaRPr lang="en-GB" sz="2000" i="1" dirty="0"/>
          </a:p>
          <a:p>
            <a:r>
              <a:rPr lang="en-GB" sz="2000" i="1" dirty="0"/>
              <a:t>Therefore, building relationships, empathy and understanding, dialogue, rupture, repair are all informed by these dynamics</a:t>
            </a:r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2050" name="Picture 2" descr="Group dynamics diagram with one man shown as Black">
            <a:extLst>
              <a:ext uri="{FF2B5EF4-FFF2-40B4-BE49-F238E27FC236}">
                <a16:creationId xmlns:a16="http://schemas.microsoft.com/office/drawing/2014/main" id="{75807F12-C346-AF01-C0EF-C389A0E30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025"/>
          <a:stretch>
            <a:fillRect/>
          </a:stretch>
        </p:blipFill>
        <p:spPr bwMode="auto">
          <a:xfrm>
            <a:off x="6172202" y="1437920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DBFD5-F5C9-CA66-8C45-4A577F6B6540}"/>
              </a:ext>
            </a:extLst>
          </p:cNvPr>
          <p:cNvSpPr txBox="1"/>
          <p:nvPr/>
        </p:nvSpPr>
        <p:spPr>
          <a:xfrm>
            <a:off x="8112224" y="4288740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Relational Experience + WICKET</a:t>
            </a:r>
          </a:p>
        </p:txBody>
      </p:sp>
    </p:spTree>
    <p:extLst>
      <p:ext uri="{BB962C8B-B14F-4D97-AF65-F5344CB8AC3E}">
        <p14:creationId xmlns:p14="http://schemas.microsoft.com/office/powerpoint/2010/main" val="41064649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01A80-EE62-8EBB-FA2D-DF8697649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E12AE-F1A5-0469-3F33-87E53A82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Whole Relationship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A7CD6A-24B3-07B4-70D4-A6750F0D036A}"/>
              </a:ext>
            </a:extLst>
          </p:cNvPr>
          <p:cNvGrpSpPr/>
          <p:nvPr/>
        </p:nvGrpSpPr>
        <p:grpSpPr>
          <a:xfrm>
            <a:off x="1873007" y="2237805"/>
            <a:ext cx="8445985" cy="2603596"/>
            <a:chOff x="2404272" y="2488713"/>
            <a:chExt cx="7305898" cy="2181639"/>
          </a:xfrm>
        </p:grpSpPr>
        <p:pic>
          <p:nvPicPr>
            <p:cNvPr id="8" name="Picture 7" descr="A black line with text&#10;&#10;AI-generated content may be incorrect.">
              <a:extLst>
                <a:ext uri="{FF2B5EF4-FFF2-40B4-BE49-F238E27FC236}">
                  <a16:creationId xmlns:a16="http://schemas.microsoft.com/office/drawing/2014/main" id="{E159B7B1-3CAD-86F8-8DE7-FF2A55E67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4272" y="2488713"/>
              <a:ext cx="7305898" cy="199448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0EFCFE-43F7-9DDD-B0BC-C4F91C878C05}"/>
                </a:ext>
              </a:extLst>
            </p:cNvPr>
            <p:cNvSpPr txBox="1"/>
            <p:nvPr/>
          </p:nvSpPr>
          <p:spPr>
            <a:xfrm>
              <a:off x="8362074" y="4362575"/>
              <a:ext cx="1059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Helper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E4E2E3-39B6-2C49-30B7-98CB976CB71F}"/>
                </a:ext>
              </a:extLst>
            </p:cNvPr>
            <p:cNvSpPr txBox="1"/>
            <p:nvPr/>
          </p:nvSpPr>
          <p:spPr>
            <a:xfrm>
              <a:off x="3164226" y="4361643"/>
              <a:ext cx="10597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Client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B75A73B-6CAD-750F-2622-8E76C4703849}"/>
              </a:ext>
            </a:extLst>
          </p:cNvPr>
          <p:cNvSpPr txBox="1"/>
          <p:nvPr/>
        </p:nvSpPr>
        <p:spPr>
          <a:xfrm>
            <a:off x="3160336" y="5647060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 Mamood Ahmad 2026, From “A New Introduction to Counselling and Psychotherapy (Routledge Books)”.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Permission granted to share and reuse unmodified with attribution.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9878E6-71D2-4EA2-353F-29D8DD77FCCB}"/>
              </a:ext>
            </a:extLst>
          </p:cNvPr>
          <p:cNvSpPr txBox="1"/>
          <p:nvPr/>
        </p:nvSpPr>
        <p:spPr>
          <a:xfrm>
            <a:off x="5507611" y="5400839"/>
            <a:ext cx="1289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WICKET Embedded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65F91-6B61-CE85-D3E5-F0511894522A}"/>
              </a:ext>
            </a:extLst>
          </p:cNvPr>
          <p:cNvSpPr txBox="1"/>
          <p:nvPr/>
        </p:nvSpPr>
        <p:spPr>
          <a:xfrm>
            <a:off x="5173872" y="3586317"/>
            <a:ext cx="1931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</a:t>
            </a:r>
            <a:r>
              <a:rPr kumimoji="0" lang="en-GB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(inner/interpersonal)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and/or contextual </a:t>
            </a:r>
            <a:r>
              <a:rPr kumimoji="0" lang="en-GB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dynamics)</a:t>
            </a:r>
          </a:p>
        </p:txBody>
      </p:sp>
    </p:spTree>
    <p:extLst>
      <p:ext uri="{BB962C8B-B14F-4D97-AF65-F5344CB8AC3E}">
        <p14:creationId xmlns:p14="http://schemas.microsoft.com/office/powerpoint/2010/main" val="335438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BB724-6249-1A95-CDEC-5026AB4E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1492-837D-44C1-A6C0-48B57DA1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/>
              <a:t>Relationships are all</a:t>
            </a:r>
            <a:br>
              <a:rPr lang="en-GB" sz="2700" dirty="0"/>
            </a:br>
            <a:r>
              <a:rPr lang="en-GB" sz="2700" dirty="0"/>
              <a:t>Intra-Interpersonal-Contextual</a:t>
            </a:r>
            <a:br>
              <a:rPr lang="en-GB" dirty="0"/>
            </a:br>
            <a:r>
              <a:rPr lang="en-GB" sz="1800" dirty="0"/>
              <a:t>Embodied prejudice and embodied acceptance </a:t>
            </a:r>
            <a:r>
              <a:rPr lang="en-GB" sz="2000" dirty="0"/>
              <a:t>(Ahmad, 2025)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EC2F3C8C-95EC-EEC1-F605-436FB407E348}"/>
              </a:ext>
            </a:extLst>
          </p:cNvPr>
          <p:cNvSpPr/>
          <p:nvPr/>
        </p:nvSpPr>
        <p:spPr>
          <a:xfrm>
            <a:off x="4734278" y="1914439"/>
            <a:ext cx="1666522" cy="1076321"/>
          </a:xfrm>
          <a:prstGeom prst="wedgeEllipseCallout">
            <a:avLst>
              <a:gd name="adj1" fmla="val -8712"/>
              <a:gd name="adj2" fmla="val 11387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Hi, I’m  a therapist. What do you do?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CB0E6ED-63CB-1A09-57CC-7E1F0D1EAB8A}"/>
              </a:ext>
            </a:extLst>
          </p:cNvPr>
          <p:cNvSpPr/>
          <p:nvPr/>
        </p:nvSpPr>
        <p:spPr>
          <a:xfrm>
            <a:off x="8110748" y="2723437"/>
            <a:ext cx="1376332" cy="832076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I’m an Uber driver</a:t>
            </a:r>
          </a:p>
        </p:txBody>
      </p:sp>
      <p:pic>
        <p:nvPicPr>
          <p:cNvPr id="7" name="Graphic 6" descr="Male profile with solid fill">
            <a:extLst>
              <a:ext uri="{FF2B5EF4-FFF2-40B4-BE49-F238E27FC236}">
                <a16:creationId xmlns:a16="http://schemas.microsoft.com/office/drawing/2014/main" id="{CE15E829-18D8-0C75-CFAA-B4816E953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7041" y="3555513"/>
            <a:ext cx="1407415" cy="1518472"/>
          </a:xfrm>
          <a:prstGeom prst="rect">
            <a:avLst/>
          </a:prstGeom>
        </p:spPr>
      </p:pic>
      <p:pic>
        <p:nvPicPr>
          <p:cNvPr id="8" name="Graphic 7" descr="Male profile with solid fill">
            <a:extLst>
              <a:ext uri="{FF2B5EF4-FFF2-40B4-BE49-F238E27FC236}">
                <a16:creationId xmlns:a16="http://schemas.microsoft.com/office/drawing/2014/main" id="{9E7F4402-371C-59FB-333A-DF7D90E84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3208" y="3555513"/>
            <a:ext cx="1407415" cy="1518472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FB9EB0D6-735B-8B2D-23AF-AAB95E72BAA2}"/>
              </a:ext>
            </a:extLst>
          </p:cNvPr>
          <p:cNvSpPr/>
          <p:nvPr/>
        </p:nvSpPr>
        <p:spPr>
          <a:xfrm>
            <a:off x="3065997" y="3332338"/>
            <a:ext cx="1376332" cy="832076"/>
          </a:xfrm>
          <a:prstGeom prst="wedgeEllipseCallout">
            <a:avLst>
              <a:gd name="adj1" fmla="val 77604"/>
              <a:gd name="adj2" fmla="val 8480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Ah, I see.  Interesting &lt; Silence &gt;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368191-E512-CE2F-3793-6D9FD4FD3A17}"/>
              </a:ext>
            </a:extLst>
          </p:cNvPr>
          <p:cNvSpPr txBox="1"/>
          <p:nvPr/>
        </p:nvSpPr>
        <p:spPr>
          <a:xfrm>
            <a:off x="542622" y="1582340"/>
            <a:ext cx="21715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WICKET also form lived experience within relationships</a:t>
            </a:r>
          </a:p>
          <a:p>
            <a:endParaRPr lang="en-GB" dirty="0"/>
          </a:p>
          <a:p>
            <a:r>
              <a:rPr lang="en-GB" i="1" dirty="0"/>
              <a:t>Context provides deeper non-fragmented reflection of the whole experience</a:t>
            </a:r>
          </a:p>
          <a:p>
            <a:endParaRPr lang="en-GB" i="1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12626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AB08D-BCF5-BB6A-9D53-0A89E0FD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EE230-9468-1FAD-DF00-C92FFB7B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8: Clarify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11CE-EF18-97C9-43E0-00C57C0DB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 and clarify </a:t>
            </a:r>
            <a:r>
              <a:rPr lang="en-GB" b="1" dirty="0"/>
              <a:t>broad</a:t>
            </a:r>
            <a:r>
              <a:rPr lang="en-GB" dirty="0"/>
              <a:t> understanding of the whole relationship model</a:t>
            </a:r>
          </a:p>
        </p:txBody>
      </p:sp>
    </p:spTree>
    <p:extLst>
      <p:ext uri="{BB962C8B-B14F-4D97-AF65-F5344CB8AC3E}">
        <p14:creationId xmlns:p14="http://schemas.microsoft.com/office/powerpoint/2010/main" val="3528249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02861-A2DE-AA0A-1838-1A8F49472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F2994DA-0927-721E-C91E-8C1D89E93CE8}"/>
              </a:ext>
            </a:extLst>
          </p:cNvPr>
          <p:cNvSpPr/>
          <p:nvPr/>
        </p:nvSpPr>
        <p:spPr>
          <a:xfrm>
            <a:off x="1809946" y="1099930"/>
            <a:ext cx="9018603" cy="28650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482388D-D4D5-56D3-A81E-EFC0C85588EE}"/>
              </a:ext>
            </a:extLst>
          </p:cNvPr>
          <p:cNvSpPr/>
          <p:nvPr/>
        </p:nvSpPr>
        <p:spPr>
          <a:xfrm>
            <a:off x="1560749" y="1851775"/>
            <a:ext cx="9152960" cy="26141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E244E2-EC40-FD20-3106-53F6542685C4}"/>
              </a:ext>
            </a:extLst>
          </p:cNvPr>
          <p:cNvSpPr txBox="1"/>
          <p:nvPr/>
        </p:nvSpPr>
        <p:spPr>
          <a:xfrm>
            <a:off x="2906477" y="1068644"/>
            <a:ext cx="639402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prstClr val="black"/>
                </a:solidFill>
                <a:latin typeface="Calibri" panose="020F0502020204030204"/>
              </a:rPr>
              <a:t>Context (Helping)*: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prstClr val="black"/>
                </a:solidFill>
                <a:latin typeface="Calibri" panose="020F0502020204030204"/>
              </a:rPr>
              <a:t>Personal </a:t>
            </a: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(Practice/organisational)</a:t>
            </a:r>
            <a:r>
              <a:rPr lang="en-GB" sz="1300" b="1" dirty="0">
                <a:solidFill>
                  <a:prstClr val="black"/>
                </a:solidFill>
                <a:latin typeface="Calibri" panose="020F0502020204030204"/>
              </a:rPr>
              <a:t> -&gt; Indirect and Institutional </a:t>
            </a: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(Helping ecosystem) -&gt; </a:t>
            </a:r>
            <a:r>
              <a:rPr lang="en-GB" sz="1300" b="1" dirty="0">
                <a:solidFill>
                  <a:prstClr val="black"/>
                </a:solidFill>
                <a:latin typeface="Calibri" panose="020F0502020204030204"/>
              </a:rPr>
              <a:t>Structural </a:t>
            </a: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(Policy and resource) -&gt; </a:t>
            </a:r>
            <a:r>
              <a:rPr lang="en-GB" sz="1300" b="1" dirty="0">
                <a:solidFill>
                  <a:prstClr val="black"/>
                </a:solidFill>
                <a:latin typeface="Calibri" panose="020F0502020204030204"/>
              </a:rPr>
              <a:t>Sociocultural </a:t>
            </a: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(Ideas and norms) -&gt; </a:t>
            </a:r>
            <a:r>
              <a:rPr lang="en-GB" sz="1300" b="1" dirty="0">
                <a:solidFill>
                  <a:prstClr val="black"/>
                </a:solidFill>
                <a:latin typeface="Calibri" panose="020F0502020204030204"/>
              </a:rPr>
              <a:t>Time </a:t>
            </a:r>
            <a:r>
              <a:rPr lang="en-GB" sz="1300" dirty="0">
                <a:solidFill>
                  <a:prstClr val="black"/>
                </a:solidFill>
                <a:latin typeface="Calibri" panose="020F0502020204030204"/>
              </a:rPr>
              <a:t>(History)</a:t>
            </a:r>
            <a:endParaRPr kumimoji="0" lang="en-GB" sz="1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BDD514-316D-55AC-D0DB-812B14595E0B}"/>
              </a:ext>
            </a:extLst>
          </p:cNvPr>
          <p:cNvSpPr txBox="1"/>
          <p:nvPr/>
        </p:nvSpPr>
        <p:spPr>
          <a:xfrm>
            <a:off x="1529695" y="2947743"/>
            <a:ext cx="108914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 life and interconnected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relationships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333A9-B367-BD3A-B834-26BFB1B4714C}"/>
              </a:ext>
            </a:extLst>
          </p:cNvPr>
          <p:cNvSpPr txBox="1"/>
          <p:nvPr/>
        </p:nvSpPr>
        <p:spPr>
          <a:xfrm>
            <a:off x="9739407" y="3065305"/>
            <a:ext cx="108914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 life and interconnected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rgbClr val="000000"/>
                </a:solidFill>
                <a:latin typeface="Calibri" panose="020F0502020204030204" pitchFamily="34" charset="0"/>
              </a:rPr>
              <a:t>r</a:t>
            </a:r>
            <a:r>
              <a:rPr kumimoji="0" lang="en-GB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elationships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707F2F02-9661-DB5F-4269-9E2EBBE70B05}"/>
              </a:ext>
            </a:extLst>
          </p:cNvPr>
          <p:cNvSpPr/>
          <p:nvPr/>
        </p:nvSpPr>
        <p:spPr>
          <a:xfrm rot="10800000">
            <a:off x="1560748" y="3139126"/>
            <a:ext cx="957715" cy="82924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BE90270-57A6-8048-CC9E-942564C75C0E}"/>
              </a:ext>
            </a:extLst>
          </p:cNvPr>
          <p:cNvGrpSpPr>
            <a:grpSpLocks/>
          </p:cNvGrpSpPr>
          <p:nvPr/>
        </p:nvGrpSpPr>
        <p:grpSpPr>
          <a:xfrm>
            <a:off x="2518462" y="2248463"/>
            <a:ext cx="8310087" cy="2181639"/>
            <a:chOff x="2404272" y="2488713"/>
            <a:chExt cx="8410437" cy="2181639"/>
          </a:xfrm>
        </p:grpSpPr>
        <p:sp>
          <p:nvSpPr>
            <p:cNvPr id="3" name="Arrow: Right 2">
              <a:extLst>
                <a:ext uri="{FF2B5EF4-FFF2-40B4-BE49-F238E27FC236}">
                  <a16:creationId xmlns:a16="http://schemas.microsoft.com/office/drawing/2014/main" id="{2BE11F28-CE48-A99A-8627-6BF8DA1775C2}"/>
                </a:ext>
              </a:extLst>
            </p:cNvPr>
            <p:cNvSpPr>
              <a:spLocks/>
            </p:cNvSpPr>
            <p:nvPr/>
          </p:nvSpPr>
          <p:spPr>
            <a:xfrm>
              <a:off x="9614272" y="3476521"/>
              <a:ext cx="1200437" cy="80238"/>
            </a:xfrm>
            <a:prstGeom prst="rightArrow">
              <a:avLst/>
            </a:prstGeom>
            <a:solidFill>
              <a:schemeClr val="bg2"/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2DA36C4-3889-67A2-B93B-9BDF829F572C}"/>
                </a:ext>
              </a:extLst>
            </p:cNvPr>
            <p:cNvGrpSpPr>
              <a:grpSpLocks/>
            </p:cNvGrpSpPr>
            <p:nvPr/>
          </p:nvGrpSpPr>
          <p:grpSpPr>
            <a:xfrm>
              <a:off x="2404272" y="2488713"/>
              <a:ext cx="7305898" cy="2181639"/>
              <a:chOff x="2404272" y="2488713"/>
              <a:chExt cx="7305898" cy="2181639"/>
            </a:xfrm>
          </p:grpSpPr>
          <p:pic>
            <p:nvPicPr>
              <p:cNvPr id="8" name="Picture 7" descr="A black line with text&#10;&#10;AI-generated content may be incorrect.">
                <a:extLst>
                  <a:ext uri="{FF2B5EF4-FFF2-40B4-BE49-F238E27FC236}">
                    <a16:creationId xmlns:a16="http://schemas.microsoft.com/office/drawing/2014/main" id="{4A44EE11-FE66-AF8F-9375-14728280A8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4272" y="2488713"/>
                <a:ext cx="7305898" cy="1994486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8CF78E-807E-558E-542F-5ECCBE1629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62074" y="4362575"/>
                <a:ext cx="10597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Client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2FD525-1F7A-44E6-AD12-0240FC6E95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64226" y="4361643"/>
                <a:ext cx="10597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Helper</a:t>
                </a:r>
              </a:p>
            </p:txBody>
          </p:sp>
        </p:grp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543C37A-DF35-3830-DE2B-31265DAD8CB0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6096000" y="1761141"/>
            <a:ext cx="7490" cy="989387"/>
          </a:xfrm>
          <a:prstGeom prst="straightConnector1">
            <a:avLst/>
          </a:prstGeom>
          <a:ln w="22225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6493C7-246D-7ED9-0751-5C3D72275A08}"/>
              </a:ext>
            </a:extLst>
          </p:cNvPr>
          <p:cNvCxnSpPr>
            <a:cxnSpLocks/>
          </p:cNvCxnSpPr>
          <p:nvPr/>
        </p:nvCxnSpPr>
        <p:spPr>
          <a:xfrm flipV="1">
            <a:off x="6103490" y="3745271"/>
            <a:ext cx="0" cy="802961"/>
          </a:xfrm>
          <a:prstGeom prst="straightConnector1">
            <a:avLst/>
          </a:prstGeom>
          <a:ln w="1270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D566E84-FCF3-A13D-9290-AFB66B555FBD}"/>
              </a:ext>
            </a:extLst>
          </p:cNvPr>
          <p:cNvSpPr txBox="1"/>
          <p:nvPr/>
        </p:nvSpPr>
        <p:spPr>
          <a:xfrm>
            <a:off x="4463971" y="4517686"/>
            <a:ext cx="334651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*Is mediated by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affinity 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Normativity, Similarity and difference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Communication and meaning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Calibri" panose="020F0502020204030204"/>
              </a:rPr>
              <a:t>4. Historical experience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111004-958C-0265-7099-933852EADFFE}"/>
              </a:ext>
            </a:extLst>
          </p:cNvPr>
          <p:cNvSpPr txBox="1"/>
          <p:nvPr/>
        </p:nvSpPr>
        <p:spPr>
          <a:xfrm>
            <a:off x="5147035" y="3222051"/>
            <a:ext cx="1913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and/or Contextual dynamics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86E4F7-EB78-780D-8A62-A1166C0EA111}"/>
              </a:ext>
            </a:extLst>
          </p:cNvPr>
          <p:cNvSpPr txBox="1"/>
          <p:nvPr/>
        </p:nvSpPr>
        <p:spPr>
          <a:xfrm>
            <a:off x="3752280" y="5684059"/>
            <a:ext cx="4751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Whole Relationship © 2025 by Mamood Ahmad is licensed under CC BY-ND 4.0. To view a copy of this license, visit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4"/>
              </a:rPr>
              <a:t>https://creativecommons.org/licenses/by-nd/4.0/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 New Introduction to Counselling and Psychotherapy [ Routledge books]</a:t>
            </a: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17FF25-84EA-1C60-E3E4-81C6991BAAD5}"/>
              </a:ext>
            </a:extLst>
          </p:cNvPr>
          <p:cNvSpPr txBox="1"/>
          <p:nvPr/>
        </p:nvSpPr>
        <p:spPr>
          <a:xfrm>
            <a:off x="6077609" y="1865441"/>
            <a:ext cx="15769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i="1" dirty="0"/>
              <a:t>Spatial Environment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72AF1C-3940-D715-8E86-4FC79FF0855C}"/>
              </a:ext>
            </a:extLst>
          </p:cNvPr>
          <p:cNvSpPr txBox="1"/>
          <p:nvPr/>
        </p:nvSpPr>
        <p:spPr>
          <a:xfrm>
            <a:off x="4436057" y="1851775"/>
            <a:ext cx="1701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In/Out Dynamics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4DE84C-F6DD-2BE1-8821-15EA2EE1A7EF}"/>
              </a:ext>
            </a:extLst>
          </p:cNvPr>
          <p:cNvSpPr txBox="1">
            <a:spLocks/>
          </p:cNvSpPr>
          <p:nvPr/>
        </p:nvSpPr>
        <p:spPr>
          <a:xfrm>
            <a:off x="941895" y="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/>
              <a:t>Whole Relationship </a:t>
            </a:r>
            <a:r>
              <a:rPr lang="en-GB" sz="2400"/>
              <a:t>(Relationship 2.0)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61084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57EB-34E6-7DA3-9EA5-6A7113D7E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112F-BCB9-A12A-A4E6-C9519163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Power and affinity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62293-5691-6145-97AD-4E9BDFBA6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GB" sz="2000" dirty="0"/>
              <a:t>Consider how power dynamics impact on relationships : uses and abuses</a:t>
            </a:r>
          </a:p>
          <a:p>
            <a:r>
              <a:rPr lang="en-GB" sz="2000" dirty="0"/>
              <a:t>Types of Power: </a:t>
            </a:r>
            <a:r>
              <a:rPr lang="en-GB" sz="2000" b="1" dirty="0"/>
              <a:t>Personal, Role, Societal, Cultural (Procter): Culture and Status (Ahmad)</a:t>
            </a:r>
          </a:p>
          <a:p>
            <a:pPr lvl="1"/>
            <a:r>
              <a:rPr lang="en-GB" sz="1600" dirty="0"/>
              <a:t>Worldviews and beliefs, experiences, lifestyles and relationship, communication styles, morality &amp; beliefs (Ahmad, 2026)</a:t>
            </a:r>
          </a:p>
          <a:p>
            <a:r>
              <a:rPr lang="en-GB" sz="2000" dirty="0"/>
              <a:t>Affinity to similarity, norms and status</a:t>
            </a:r>
          </a:p>
          <a:p>
            <a:r>
              <a:rPr lang="en-GB" sz="2000" dirty="0"/>
              <a:t>Relational hierarchies may mirror societal relationships and thus power relationships</a:t>
            </a:r>
          </a:p>
          <a:p>
            <a:r>
              <a:rPr lang="en-GB" sz="2000" dirty="0"/>
              <a:t>Between &amp; within groups</a:t>
            </a:r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2050" name="Picture 2" descr="Group dynamics diagram with one man shown as Black">
            <a:extLst>
              <a:ext uri="{FF2B5EF4-FFF2-40B4-BE49-F238E27FC236}">
                <a16:creationId xmlns:a16="http://schemas.microsoft.com/office/drawing/2014/main" id="{75807F12-C346-AF01-C0EF-C389A0E30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025"/>
          <a:stretch>
            <a:fillRect/>
          </a:stretch>
        </p:blipFill>
        <p:spPr bwMode="auto">
          <a:xfrm>
            <a:off x="6172202" y="1437920"/>
            <a:ext cx="5181600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C2D328-7CBD-FD94-DEDA-E77BB0825674}"/>
              </a:ext>
            </a:extLst>
          </p:cNvPr>
          <p:cNvSpPr txBox="1"/>
          <p:nvPr/>
        </p:nvSpPr>
        <p:spPr>
          <a:xfrm>
            <a:off x="7666329" y="4206240"/>
            <a:ext cx="2494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Personal &amp; contextual dynamics in groups</a:t>
            </a:r>
          </a:p>
        </p:txBody>
      </p:sp>
    </p:spTree>
    <p:extLst>
      <p:ext uri="{BB962C8B-B14F-4D97-AF65-F5344CB8AC3E}">
        <p14:creationId xmlns:p14="http://schemas.microsoft.com/office/powerpoint/2010/main" val="4256716619"/>
      </p:ext>
    </p:extLst>
  </p:cSld>
  <p:clrMapOvr>
    <a:masterClrMapping/>
  </p:clrMapOvr>
  <p:transition spd="slow">
    <p:cov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9E603-5FCB-FA20-AF79-A82A6296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Exercise: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CB35F-A692-4438-D6F0-5BF8D04FB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876334" cy="4351338"/>
          </a:xfrm>
        </p:spPr>
        <p:txBody>
          <a:bodyPr/>
          <a:lstStyle/>
          <a:p>
            <a:r>
              <a:rPr lang="en-GB" dirty="0"/>
              <a:t>What are your experiences of power and powerlessness as well dynamics in groups (including affinity)?</a:t>
            </a:r>
          </a:p>
        </p:txBody>
      </p:sp>
    </p:spTree>
    <p:extLst>
      <p:ext uri="{BB962C8B-B14F-4D97-AF65-F5344CB8AC3E}">
        <p14:creationId xmlns:p14="http://schemas.microsoft.com/office/powerpoint/2010/main" val="2996678060"/>
      </p:ext>
    </p:extLst>
  </p:cSld>
  <p:clrMapOvr>
    <a:masterClrMapping/>
  </p:clrMapOvr>
  <p:transition spd="slow">
    <p:cov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93B7-21C4-AC40-9E50-8834913D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57BE0-B773-5F77-E9E4-F24AEAF96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Exercise: Similarity and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89E59-A424-BB66-530A-628F05A6B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might </a:t>
            </a:r>
            <a:r>
              <a:rPr lang="en-GB" b="1" dirty="0"/>
              <a:t>similarity</a:t>
            </a:r>
            <a:r>
              <a:rPr lang="en-GB" dirty="0"/>
              <a:t> and </a:t>
            </a:r>
            <a:r>
              <a:rPr lang="en-GB" b="1" dirty="0"/>
              <a:t>difference</a:t>
            </a:r>
            <a:r>
              <a:rPr lang="en-GB" dirty="0"/>
              <a:t> impact relationships? </a:t>
            </a:r>
          </a:p>
          <a:p>
            <a:r>
              <a:rPr lang="en-GB" dirty="0"/>
              <a:t>What has been your experience?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0105156"/>
      </p:ext>
    </p:extLst>
  </p:cSld>
  <p:clrMapOvr>
    <a:masterClrMapping/>
  </p:clrMapOvr>
  <p:transition spd="slow"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588D8-4E17-7EA1-6B7C-E7FA45C1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265E2-CD05-346E-53BD-5CE54F61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GB" dirty="0"/>
              <a:t>Communication and meaning [1]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8F17A9-30F4-FBC4-B185-EF350FBA3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475" y="987425"/>
            <a:ext cx="4873625" cy="4873625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C4B77-E18A-20C3-9716-768F82143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r>
              <a:rPr lang="en-GB" b="1" dirty="0"/>
              <a:t>Do we understand each other? What do we really mean? </a:t>
            </a:r>
          </a:p>
          <a:p>
            <a:r>
              <a:rPr lang="en-GB" dirty="0"/>
              <a:t>Examples</a:t>
            </a:r>
          </a:p>
          <a:p>
            <a:pPr lvl="1"/>
            <a:r>
              <a:rPr lang="en-GB" sz="1600" dirty="0"/>
              <a:t>Style and Accessibility</a:t>
            </a:r>
          </a:p>
          <a:p>
            <a:pPr lvl="1"/>
            <a:r>
              <a:rPr lang="en-GB" sz="1600" dirty="0"/>
              <a:t>Attuned Language</a:t>
            </a:r>
          </a:p>
          <a:p>
            <a:pPr lvl="1"/>
            <a:r>
              <a:rPr lang="en-GB" sz="1600" b="1" dirty="0"/>
              <a:t>Jarring, Othering or Discriminatory Language</a:t>
            </a:r>
          </a:p>
          <a:p>
            <a:pPr lvl="1"/>
            <a:r>
              <a:rPr lang="en-GB" sz="1600" dirty="0"/>
              <a:t>Multi-Lingual meaning</a:t>
            </a:r>
          </a:p>
          <a:p>
            <a:pPr lvl="1"/>
            <a:r>
              <a:rPr lang="en-GB" sz="1600" dirty="0"/>
              <a:t>Language as identity</a:t>
            </a:r>
          </a:p>
          <a:p>
            <a:pPr lvl="1"/>
            <a:r>
              <a:rPr lang="en-GB" sz="1600" dirty="0"/>
              <a:t>Social and communication styles (e.g., Neurodiversity)</a:t>
            </a:r>
          </a:p>
          <a:p>
            <a:pPr lvl="1"/>
            <a:r>
              <a:rPr lang="en-GB" sz="1600" dirty="0"/>
              <a:t>Interpreter</a:t>
            </a:r>
          </a:p>
          <a:p>
            <a:pPr lvl="1"/>
            <a:r>
              <a:rPr lang="en-GB" sz="1600" dirty="0"/>
              <a:t>Code switching and masking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4031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66572-3F44-343B-72BD-898E76B26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Comms and Meaning [2]: “Othering”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3CC07-D0E3-5691-6DCC-5DBF8481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Deeper than what to say but full of meaning</a:t>
            </a:r>
          </a:p>
          <a:p>
            <a:pPr lvl="1"/>
            <a:r>
              <a:rPr lang="en-GB" dirty="0"/>
              <a:t>Attune to client + language associated with communities of difference</a:t>
            </a:r>
          </a:p>
          <a:p>
            <a:r>
              <a:rPr lang="en-GB" dirty="0"/>
              <a:t>Examples:</a:t>
            </a:r>
          </a:p>
          <a:p>
            <a:pPr lvl="1"/>
            <a:r>
              <a:rPr lang="en-GB" dirty="0"/>
              <a:t>Silence </a:t>
            </a:r>
          </a:p>
          <a:p>
            <a:pPr lvl="1"/>
            <a:r>
              <a:rPr lang="en-GB" dirty="0"/>
              <a:t>Imagery</a:t>
            </a:r>
          </a:p>
          <a:p>
            <a:pPr lvl="1"/>
            <a:r>
              <a:rPr lang="en-GB" dirty="0"/>
              <a:t>Ignoring context (e.g., group level history, the social situation) in understanding</a:t>
            </a:r>
          </a:p>
          <a:p>
            <a:pPr lvl="1"/>
            <a:r>
              <a:rPr lang="en-GB" dirty="0"/>
              <a:t>Debating lived experience especially as an outsider</a:t>
            </a:r>
          </a:p>
          <a:p>
            <a:pPr lvl="1"/>
            <a:r>
              <a:rPr lang="en-GB" dirty="0"/>
              <a:t>Demands to educate</a:t>
            </a:r>
          </a:p>
          <a:p>
            <a:pPr lvl="1"/>
            <a:r>
              <a:rPr lang="en-GB" dirty="0"/>
              <a:t>Where are you “really” from?</a:t>
            </a:r>
          </a:p>
          <a:p>
            <a:pPr lvl="1"/>
            <a:r>
              <a:rPr lang="en-GB" dirty="0"/>
              <a:t>Names and pronouns</a:t>
            </a:r>
          </a:p>
          <a:p>
            <a:pPr lvl="1"/>
            <a:r>
              <a:rPr lang="en-GB" dirty="0"/>
              <a:t>You don’t look Autistic</a:t>
            </a:r>
          </a:p>
          <a:p>
            <a:pPr lvl="1"/>
            <a:r>
              <a:rPr lang="en-GB" dirty="0"/>
              <a:t>Your one of us not like them</a:t>
            </a:r>
          </a:p>
          <a:p>
            <a:pPr lvl="1"/>
            <a:r>
              <a:rPr lang="en-GB" dirty="0"/>
              <a:t>Allyship to group rather than what you feel is “just” / Singled out “other”</a:t>
            </a:r>
          </a:p>
        </p:txBody>
      </p:sp>
    </p:spTree>
    <p:extLst>
      <p:ext uri="{BB962C8B-B14F-4D97-AF65-F5344CB8AC3E}">
        <p14:creationId xmlns:p14="http://schemas.microsoft.com/office/powerpoint/2010/main" val="2873414884"/>
      </p:ext>
    </p:extLst>
  </p:cSld>
  <p:clrMapOvr>
    <a:masterClrMapping/>
  </p:clrMapOvr>
  <p:transition spd="slow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E6B8A-EE15-80E4-60C9-0E3624D9B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DFF3-6EB3-B995-FEDC-775347153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Exercise: Language: Verbal and non-verbal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3BFDD-894B-0174-CB59-9D08EDCF1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language do you feel “othered” (pushed away) with? </a:t>
            </a:r>
          </a:p>
          <a:p>
            <a:pPr lvl="1"/>
            <a:r>
              <a:rPr lang="en-GB" dirty="0"/>
              <a:t>Consider childhood and social discrimination, and invisibility of parts of you?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3775272"/>
      </p:ext>
    </p:extLst>
  </p:cSld>
  <p:clrMapOvr>
    <a:masterClrMapping/>
  </p:clrMapOvr>
  <p:transition spd="slow">
    <p:cove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C2CD5-D4B1-CEFB-B9F7-39069BFCE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027F8D-2CBF-AE1E-BB2B-BA77FC58FA58}"/>
              </a:ext>
            </a:extLst>
          </p:cNvPr>
          <p:cNvSpPr txBox="1"/>
          <p:nvPr/>
        </p:nvSpPr>
        <p:spPr>
          <a:xfrm>
            <a:off x="1348740" y="594360"/>
            <a:ext cx="96354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Life 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R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elationships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GB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Barriers</a:t>
            </a:r>
            <a:r>
              <a:rPr lang="en-GB" i="1" dirty="0">
                <a:solidFill>
                  <a:prstClr val="black"/>
                </a:solidFill>
                <a:latin typeface="Calibri"/>
              </a:rPr>
              <a:t>, health,</a:t>
            </a:r>
            <a:r>
              <a:rPr kumimoji="0" lang="en-GB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facilitators also in these relationships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pic>
        <p:nvPicPr>
          <p:cNvPr id="86" name="Graphic 85" descr="Earth globe: Africa and Europe with solid fill">
            <a:extLst>
              <a:ext uri="{FF2B5EF4-FFF2-40B4-BE49-F238E27FC236}">
                <a16:creationId xmlns:a16="http://schemas.microsoft.com/office/drawing/2014/main" id="{B7631A80-026F-F86C-183A-2FB79FCDDC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65064" y="3376633"/>
            <a:ext cx="656868" cy="656868"/>
          </a:xfrm>
          <a:prstGeom prst="rect">
            <a:avLst/>
          </a:prstGeom>
        </p:spPr>
      </p:pic>
      <p:pic>
        <p:nvPicPr>
          <p:cNvPr id="87" name="Graphic 86" descr="City outline">
            <a:extLst>
              <a:ext uri="{FF2B5EF4-FFF2-40B4-BE49-F238E27FC236}">
                <a16:creationId xmlns:a16="http://schemas.microsoft.com/office/drawing/2014/main" id="{DD88AA32-D1F9-F50A-861A-22DA715BA9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87030" y="3315335"/>
            <a:ext cx="749721" cy="749721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23B0A780-F5F5-CD1D-EF60-7BC5651E9111}"/>
              </a:ext>
            </a:extLst>
          </p:cNvPr>
          <p:cNvSpPr txBox="1"/>
          <p:nvPr/>
        </p:nvSpPr>
        <p:spPr>
          <a:xfrm>
            <a:off x="6456914" y="4090913"/>
            <a:ext cx="1821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Institutes including public and private sector, e.g. profession, workplace, schools, justice system.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4B1C71C-925A-D139-B35C-795448C6F781}"/>
              </a:ext>
            </a:extLst>
          </p:cNvPr>
          <p:cNvSpPr txBox="1"/>
          <p:nvPr/>
        </p:nvSpPr>
        <p:spPr>
          <a:xfrm>
            <a:off x="9833200" y="4086481"/>
            <a:ext cx="1821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Planet, climate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food, environment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transcendent meaning, spaces, and more than human world</a:t>
            </a:r>
          </a:p>
        </p:txBody>
      </p:sp>
      <p:pic>
        <p:nvPicPr>
          <p:cNvPr id="91" name="Graphic 90" descr="Court outline">
            <a:extLst>
              <a:ext uri="{FF2B5EF4-FFF2-40B4-BE49-F238E27FC236}">
                <a16:creationId xmlns:a16="http://schemas.microsoft.com/office/drawing/2014/main" id="{6B1B48DD-DBB4-E232-23EA-CC02165051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7080" y="3401169"/>
            <a:ext cx="749722" cy="749722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01F73FCF-F37D-293F-AF03-4BD70CD61C91}"/>
              </a:ext>
            </a:extLst>
          </p:cNvPr>
          <p:cNvSpPr txBox="1"/>
          <p:nvPr/>
        </p:nvSpPr>
        <p:spPr>
          <a:xfrm>
            <a:off x="8286086" y="4086481"/>
            <a:ext cx="1821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Governing structures, political, economic,</a:t>
            </a:r>
            <a:r>
              <a:rPr lang="en-GB" sz="1200" dirty="0">
                <a:solidFill>
                  <a:prstClr val="black"/>
                </a:solidFill>
                <a:latin typeface="Calibri"/>
              </a:rPr>
              <a:t> infrastructure, e.g.,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access, policies and resources</a:t>
            </a:r>
          </a:p>
        </p:txBody>
      </p:sp>
      <p:pic>
        <p:nvPicPr>
          <p:cNvPr id="93" name="Graphic 92" descr="Users outline">
            <a:extLst>
              <a:ext uri="{FF2B5EF4-FFF2-40B4-BE49-F238E27FC236}">
                <a16:creationId xmlns:a16="http://schemas.microsoft.com/office/drawing/2014/main" id="{DCC72E2B-E896-F2F5-3ADA-167D737BA1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92357" y="3364639"/>
            <a:ext cx="714039" cy="714039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E56B4AB9-22A3-EE5A-1897-ED4879F15CB7}"/>
              </a:ext>
            </a:extLst>
          </p:cNvPr>
          <p:cNvSpPr txBox="1"/>
          <p:nvPr/>
        </p:nvSpPr>
        <p:spPr>
          <a:xfrm>
            <a:off x="1680008" y="4145738"/>
            <a:ext cx="15798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Groups, roles, communities, culture &amp; society, past and </a:t>
            </a:r>
            <a:r>
              <a:rPr kumimoji="0" lang="en-GB" sz="1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future generations (Time)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CFC651A-BCA5-72C5-167B-CF3BF9912549}"/>
              </a:ext>
            </a:extLst>
          </p:cNvPr>
          <p:cNvCxnSpPr>
            <a:cxnSpLocks/>
          </p:cNvCxnSpPr>
          <p:nvPr/>
        </p:nvCxnSpPr>
        <p:spPr>
          <a:xfrm flipV="1">
            <a:off x="2487260" y="2017846"/>
            <a:ext cx="2802710" cy="146055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7FD60AA2-6B48-755E-A94D-418D7B3F1B73}"/>
              </a:ext>
            </a:extLst>
          </p:cNvPr>
          <p:cNvCxnSpPr>
            <a:cxnSpLocks/>
            <a:stCxn id="91" idx="0"/>
          </p:cNvCxnSpPr>
          <p:nvPr/>
        </p:nvCxnSpPr>
        <p:spPr>
          <a:xfrm flipH="1" flipV="1">
            <a:off x="6671706" y="2040542"/>
            <a:ext cx="2300235" cy="136062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AC819439-4FD1-EA21-843D-3DFDEDC5EF84}"/>
              </a:ext>
            </a:extLst>
          </p:cNvPr>
          <p:cNvCxnSpPr>
            <a:cxnSpLocks/>
          </p:cNvCxnSpPr>
          <p:nvPr/>
        </p:nvCxnSpPr>
        <p:spPr>
          <a:xfrm>
            <a:off x="6723397" y="1846474"/>
            <a:ext cx="3870101" cy="143570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0E3A7586-8EAE-72B9-ED22-1715E81336CE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3867220" y="2181249"/>
            <a:ext cx="1601383" cy="119538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Robot outline">
            <a:extLst>
              <a:ext uri="{FF2B5EF4-FFF2-40B4-BE49-F238E27FC236}">
                <a16:creationId xmlns:a16="http://schemas.microsoft.com/office/drawing/2014/main" id="{A71A79D1-3480-F50F-68E5-2A96D2B382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9189" y="3376633"/>
            <a:ext cx="576062" cy="576062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A597575-0A22-566A-3A82-627F3A10B678}"/>
              </a:ext>
            </a:extLst>
          </p:cNvPr>
          <p:cNvCxnSpPr>
            <a:cxnSpLocks/>
          </p:cNvCxnSpPr>
          <p:nvPr/>
        </p:nvCxnSpPr>
        <p:spPr>
          <a:xfrm flipV="1">
            <a:off x="4824265" y="2412577"/>
            <a:ext cx="920484" cy="9065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1F6BD47-718B-5154-2273-F7FA26A4F973}"/>
              </a:ext>
            </a:extLst>
          </p:cNvPr>
          <p:cNvSpPr txBox="1"/>
          <p:nvPr/>
        </p:nvSpPr>
        <p:spPr>
          <a:xfrm>
            <a:off x="4625364" y="4086480"/>
            <a:ext cx="1390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Knowledge, ideas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and worldviews (limits, implicit, explicit)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3B0DCBBC-09B1-94A1-E355-4E34BE23B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800" y="1611173"/>
            <a:ext cx="914400" cy="914400"/>
          </a:xfrm>
          <a:prstGeom prst="rect">
            <a:avLst/>
          </a:prstGeom>
        </p:spPr>
      </p:pic>
      <p:pic>
        <p:nvPicPr>
          <p:cNvPr id="3" name="Graphic 2" descr="Man with solid fill">
            <a:extLst>
              <a:ext uri="{FF2B5EF4-FFF2-40B4-BE49-F238E27FC236}">
                <a16:creationId xmlns:a16="http://schemas.microsoft.com/office/drawing/2014/main" id="{6F023556-A65A-490F-11CC-76E4B31A65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3029" y="3444723"/>
            <a:ext cx="553869" cy="5538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DCE073-3DA8-EA11-EB36-21BB8D2BB353}"/>
              </a:ext>
            </a:extLst>
          </p:cNvPr>
          <p:cNvSpPr txBox="1"/>
          <p:nvPr/>
        </p:nvSpPr>
        <p:spPr>
          <a:xfrm>
            <a:off x="623392" y="4145738"/>
            <a:ext cx="1049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Interpersonal and self relationship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A6EE36-E39B-4BEA-98DF-2C4ADF7D65E9}"/>
              </a:ext>
            </a:extLst>
          </p:cNvPr>
          <p:cNvCxnSpPr>
            <a:cxnSpLocks/>
          </p:cNvCxnSpPr>
          <p:nvPr/>
        </p:nvCxnSpPr>
        <p:spPr>
          <a:xfrm flipV="1">
            <a:off x="1216152" y="1846474"/>
            <a:ext cx="4056088" cy="15474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0B02361-7E18-3269-8398-7C3FADB1661E}"/>
              </a:ext>
            </a:extLst>
          </p:cNvPr>
          <p:cNvSpPr txBox="1"/>
          <p:nvPr/>
        </p:nvSpPr>
        <p:spPr>
          <a:xfrm>
            <a:off x="3746300" y="5188046"/>
            <a:ext cx="4751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Whole Relationship © 2025 by Mamood Ahmad is licensed under CC BY-ND 4.0. To view a copy of this license, visit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  <a:hlinkClick r:id="rId8"/>
              </a:rPr>
              <a:t>https://creativecommons.org/licenses/by-nd/4.0/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t>A New Introduction to Counselling and Psychotherapy [ Routledge books]</a:t>
            </a: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 descr="Lightbulb and gear with solid fill">
            <a:extLst>
              <a:ext uri="{FF2B5EF4-FFF2-40B4-BE49-F238E27FC236}">
                <a16:creationId xmlns:a16="http://schemas.microsoft.com/office/drawing/2014/main" id="{F9B068BD-9FE2-773C-8C44-89F6482EAC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25364" y="3388921"/>
            <a:ext cx="505762" cy="505762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536214C-CFA2-EFA0-234A-FA609CA5D140}"/>
              </a:ext>
            </a:extLst>
          </p:cNvPr>
          <p:cNvCxnSpPr>
            <a:cxnSpLocks/>
            <a:stCxn id="87" idx="0"/>
          </p:cNvCxnSpPr>
          <p:nvPr/>
        </p:nvCxnSpPr>
        <p:spPr>
          <a:xfrm flipH="1" flipV="1">
            <a:off x="6445822" y="2398070"/>
            <a:ext cx="1216069" cy="91726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716D1B2-C872-293A-DD44-73AA99CB0E48}"/>
              </a:ext>
            </a:extLst>
          </p:cNvPr>
          <p:cNvSpPr txBox="1"/>
          <p:nvPr/>
        </p:nvSpPr>
        <p:spPr>
          <a:xfrm>
            <a:off x="3357906" y="4124791"/>
            <a:ext cx="1153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Infrastructure, technology &amp;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non-sentient AI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8E218B-8B74-7445-ABAA-8B06CF36157E}"/>
              </a:ext>
            </a:extLst>
          </p:cNvPr>
          <p:cNvSpPr txBox="1"/>
          <p:nvPr/>
        </p:nvSpPr>
        <p:spPr>
          <a:xfrm>
            <a:off x="5516964" y="2626080"/>
            <a:ext cx="120976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Relationship [1]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 and/or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contextual dynamics</a:t>
            </a:r>
            <a:endParaRPr lang="en-GB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B0054F-3547-E569-2DC6-273C8E2DBCF1}"/>
              </a:ext>
            </a:extLst>
          </p:cNvPr>
          <p:cNvSpPr/>
          <p:nvPr/>
        </p:nvSpPr>
        <p:spPr>
          <a:xfrm>
            <a:off x="3648722" y="2299317"/>
            <a:ext cx="1864311" cy="692458"/>
          </a:xfrm>
          <a:custGeom>
            <a:avLst/>
            <a:gdLst>
              <a:gd name="csX0" fmla="*/ 0 w 1864311"/>
              <a:gd name="csY0" fmla="*/ 0 h 692458"/>
              <a:gd name="csX1" fmla="*/ 1864311 w 1864311"/>
              <a:gd name="csY1" fmla="*/ 692458 h 692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864311" h="692458">
                <a:moveTo>
                  <a:pt x="0" y="0"/>
                </a:moveTo>
                <a:lnTo>
                  <a:pt x="1864311" y="692458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25D8147-1763-8556-E690-276619E5D092}"/>
              </a:ext>
            </a:extLst>
          </p:cNvPr>
          <p:cNvSpPr/>
          <p:nvPr/>
        </p:nvSpPr>
        <p:spPr>
          <a:xfrm flipV="1">
            <a:off x="6730659" y="2412577"/>
            <a:ext cx="1858190" cy="609269"/>
          </a:xfrm>
          <a:custGeom>
            <a:avLst/>
            <a:gdLst>
              <a:gd name="csX0" fmla="*/ 0 w 1864311"/>
              <a:gd name="csY0" fmla="*/ 0 h 692458"/>
              <a:gd name="csX1" fmla="*/ 1864311 w 1864311"/>
              <a:gd name="csY1" fmla="*/ 692458 h 692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864311" h="692458">
                <a:moveTo>
                  <a:pt x="0" y="0"/>
                </a:moveTo>
                <a:lnTo>
                  <a:pt x="1864311" y="692458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88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1134D-083E-3143-2ADE-DFE0D4D4D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51FF6-85DD-EF7A-3A04-547F055DD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/>
              <a:t>Relationship Ethics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E35756-BF54-90A2-B809-0572AF2FC342}"/>
              </a:ext>
            </a:extLst>
          </p:cNvPr>
          <p:cNvSpPr txBox="1"/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“How should I relate to this particular person in a way that respects their dignity, wellbeing, autonomy and individual circumstances?”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i="1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“Relational ethics involves considering the ethical responsibilities that arise within the therapeutic relationship </a:t>
            </a:r>
            <a:r>
              <a:rPr lang="en-US" sz="2200" b="1" dirty="0"/>
              <a:t>(embedding WICKET-BOND</a:t>
            </a:r>
            <a:r>
              <a:rPr lang="en-US" sz="2200" dirty="0"/>
              <a:t>), with an emphasis on respect, trust, autonomy, care, power and responsiveness to the individual client(s) and their circumstances.”</a:t>
            </a:r>
            <a:endParaRPr lang="en-US" sz="2200" i="1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i="1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BD17D-A4DF-70E0-6318-CAB801F4F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6653775"/>
      </p:ext>
    </p:extLst>
  </p:cSld>
  <p:clrMapOvr>
    <a:masterClrMapping/>
  </p:clrMapOvr>
  <p:transition spd="slow">
    <p:cov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8E10C-6022-49D1-94F7-12689E386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dirty="0"/>
              <a:t>Humility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581C-F766-499E-9107-10983328B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026763"/>
            <a:ext cx="6002110" cy="4107338"/>
          </a:xfrm>
        </p:spPr>
        <p:txBody>
          <a:bodyPr>
            <a:normAutofit/>
          </a:bodyPr>
          <a:lstStyle/>
          <a:p>
            <a:r>
              <a:rPr lang="en-US" sz="2000" dirty="0"/>
              <a:t>Insider/Outsider of experience</a:t>
            </a:r>
          </a:p>
          <a:p>
            <a:r>
              <a:rPr lang="en-US" sz="2000" dirty="0"/>
              <a:t>Beginners mind, curiosity and learning with others</a:t>
            </a:r>
          </a:p>
          <a:p>
            <a:pPr lvl="1"/>
            <a:r>
              <a:rPr lang="en-US" sz="1600" dirty="0"/>
              <a:t>Limited knowledge can be garnered without lived experience</a:t>
            </a:r>
          </a:p>
          <a:p>
            <a:r>
              <a:rPr lang="en-US" sz="2000" dirty="0"/>
              <a:t>Antidote to power. Disarm the therapist as “a threat”, or “won’t get it” narrative</a:t>
            </a:r>
          </a:p>
          <a:p>
            <a:r>
              <a:rPr lang="en-US" sz="2000" dirty="0"/>
              <a:t>Therefore, draws upon client’s world and context (WICKET-BOND) which maybe similar -&gt; very different to your understanding</a:t>
            </a:r>
          </a:p>
          <a:p>
            <a:r>
              <a:rPr lang="en-US" sz="2000" dirty="0"/>
              <a:t>Strong evidence base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9B4A74-E2ED-458D-8E92-4A0951834B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70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34881216"/>
      </p:ext>
    </p:extLst>
  </p:cSld>
  <p:clrMapOvr>
    <a:masterClrMapping/>
  </p:clrMapOvr>
  <p:transition spd="slow">
    <p:cov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F7CFA-9CC4-290D-496C-F659FF5A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06" y="942538"/>
            <a:ext cx="2613872" cy="4794567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Courage as a process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937566-8805-1C9A-1821-AA5FD0544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17" r="9478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20044126"/>
      </p:ext>
    </p:extLst>
  </p:cSld>
  <p:clrMapOvr>
    <a:masterClrMapping/>
  </p:clrMapOvr>
  <p:transition spd="slow">
    <p:cov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51E63F-4F2F-F158-6BEC-2153A2250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BE6871-9346-4CE0-FECC-25FFD4639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3" y="670559"/>
            <a:ext cx="4683321" cy="2148841"/>
          </a:xfrm>
        </p:spPr>
        <p:txBody>
          <a:bodyPr>
            <a:normAutofit/>
          </a:bodyPr>
          <a:lstStyle/>
          <a:p>
            <a:r>
              <a:rPr lang="en-GB" b="1"/>
              <a:t>Rupture, Repair and Accountability</a:t>
            </a: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9A99D-A048-1D7D-D21C-F92411CDC8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12"/>
          <a:stretch>
            <a:fillRect/>
          </a:stretch>
        </p:blipFill>
        <p:spPr>
          <a:xfrm>
            <a:off x="345829" y="2733967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5C52E-816E-AD60-7642-E00E122A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7004" y="670559"/>
            <a:ext cx="4555782" cy="5445076"/>
          </a:xfrm>
        </p:spPr>
        <p:txBody>
          <a:bodyPr>
            <a:normAutofit/>
          </a:bodyPr>
          <a:lstStyle/>
          <a:p>
            <a:r>
              <a:rPr lang="en-GB" sz="1600" dirty="0"/>
              <a:t>We can all get it wrong or be wronged</a:t>
            </a:r>
          </a:p>
          <a:p>
            <a:r>
              <a:rPr lang="en-GB" sz="1600" dirty="0"/>
              <a:t>Some of those wrongs are historical and “in-the-world”</a:t>
            </a:r>
          </a:p>
          <a:p>
            <a:r>
              <a:rPr lang="en-GB" sz="1600" dirty="0"/>
              <a:t>Ruptures and pre-ruptures (contextual) in relationship are normal</a:t>
            </a:r>
          </a:p>
          <a:p>
            <a:r>
              <a:rPr lang="en-GB" sz="1600" dirty="0"/>
              <a:t>May be ‘felt’ (e.g., withdrawal) rather than explicit said “need to broach”</a:t>
            </a:r>
          </a:p>
          <a:p>
            <a:r>
              <a:rPr lang="en-GB" sz="1600" dirty="0"/>
              <a:t>Work within it and listen to embodied responses (e.g., the need to be right)</a:t>
            </a:r>
          </a:p>
          <a:p>
            <a:r>
              <a:rPr lang="en-GB" sz="1600" dirty="0"/>
              <a:t>Take time and understand from others perspective (what are my blinkered areas e.g., language or including WICKET-BOND) – Adult state</a:t>
            </a:r>
          </a:p>
          <a:p>
            <a:r>
              <a:rPr lang="en-GB" sz="1600" dirty="0"/>
              <a:t>Accountability for your error (or part) “Sorry I contributed x” vs “Sorry you feel”</a:t>
            </a:r>
          </a:p>
          <a:p>
            <a:r>
              <a:rPr lang="en-GB" sz="1600" dirty="0"/>
              <a:t>Remediate: What is required what do I/we ensure so </a:t>
            </a:r>
            <a:r>
              <a:rPr lang="en-GB" sz="1600" b="1" u="sng" dirty="0"/>
              <a:t>its not repeated</a:t>
            </a:r>
          </a:p>
          <a:p>
            <a:r>
              <a:rPr lang="en-GB" sz="1600" dirty="0"/>
              <a:t>May be elongated process not immediate and in time and may never</a:t>
            </a:r>
          </a:p>
          <a:p>
            <a:endParaRPr lang="en-GB" sz="1600" dirty="0"/>
          </a:p>
          <a:p>
            <a:pPr marL="457200" lvl="1" indent="0">
              <a:buNone/>
            </a:pPr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874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4A495-854C-32C6-5A9B-84B50D0BE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b="1" dirty="0"/>
              <a:t>Relational Experience [1]: Self Care and Conscious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596F2-3CF5-4B6F-A24A-771BB60C1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28800"/>
            <a:ext cx="5157787" cy="4360863"/>
          </a:xfrm>
        </p:spPr>
        <p:txBody>
          <a:bodyPr>
            <a:normAutofit lnSpcReduction="10000"/>
          </a:bodyPr>
          <a:lstStyle/>
          <a:p>
            <a:r>
              <a:rPr lang="en-GB" sz="1800" dirty="0"/>
              <a:t>Training a laboratory to grow and challenge self but need self-care too</a:t>
            </a:r>
          </a:p>
          <a:p>
            <a:r>
              <a:rPr lang="en-GB" sz="1800" dirty="0"/>
              <a:t>We have various levels of power and temperament (personal or educational harm)</a:t>
            </a:r>
          </a:p>
          <a:p>
            <a:r>
              <a:rPr lang="en-GB" sz="1800" dirty="0"/>
              <a:t>Training can be challenging to enable grow e.g., feedback, assessment</a:t>
            </a:r>
          </a:p>
          <a:p>
            <a:r>
              <a:rPr lang="en-GB" sz="1800" dirty="0"/>
              <a:t>Balance challenge (e.g., personal vulnerability) versus growth – contextualising needs. Is the environment “safe enough”.</a:t>
            </a:r>
          </a:p>
          <a:p>
            <a:r>
              <a:rPr lang="en-GB" sz="1800" dirty="0"/>
              <a:t>Contextual understanding may be missing in relationships thus ruptures and blocking of relationships</a:t>
            </a:r>
          </a:p>
          <a:p>
            <a:r>
              <a:rPr lang="en-GB" sz="1800" dirty="0"/>
              <a:t>Seek help if participation blocked or feel harmed: tutors, therapy, supervision, peers, affinity groups, BAATN, </a:t>
            </a:r>
            <a:r>
              <a:rPr lang="en-GB" sz="1800" dirty="0" err="1"/>
              <a:t>PinkTherapy</a:t>
            </a:r>
            <a:r>
              <a:rPr lang="en-GB" sz="1800" dirty="0"/>
              <a:t>, SPOKZ People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632042-4EA8-853E-A5B1-059317281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868" y="1690687"/>
            <a:ext cx="4103209" cy="41032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89240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1AA9-0A18-F75C-CFDB-CF1C93A20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0B69-827F-D723-3204-8E8B94D5C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b="1" dirty="0"/>
              <a:t>Relational Experience [2]: Support and Allyship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51B87-C393-1A91-027F-EAA539AFB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GB" sz="2000" dirty="0"/>
              <a:t>Notice your standpoint in group dynamics, in conflict, and what may be fair/unfair</a:t>
            </a:r>
          </a:p>
          <a:p>
            <a:r>
              <a:rPr lang="en-GB" sz="2000" dirty="0"/>
              <a:t>Types of discernment to be involved</a:t>
            </a:r>
          </a:p>
          <a:p>
            <a:pPr lvl="1"/>
            <a:r>
              <a:rPr lang="en-GB" sz="2000" dirty="0"/>
              <a:t>Bystander: don’t get involved. May take-in or ignore.</a:t>
            </a:r>
          </a:p>
          <a:p>
            <a:pPr lvl="1"/>
            <a:r>
              <a:rPr lang="en-GB" sz="2000" dirty="0"/>
              <a:t>Active Bystander / Acceptance: Through thoughtful appraisal</a:t>
            </a:r>
          </a:p>
          <a:p>
            <a:pPr lvl="1"/>
            <a:r>
              <a:rPr lang="en-GB" sz="2000" dirty="0"/>
              <a:t>Empathic support</a:t>
            </a:r>
          </a:p>
          <a:p>
            <a:pPr lvl="1"/>
            <a:r>
              <a:rPr lang="en-GB" sz="2000" dirty="0"/>
              <a:t>All and both sides – Mediator (Facilitator)</a:t>
            </a:r>
          </a:p>
          <a:p>
            <a:pPr lvl="1"/>
            <a:r>
              <a:rPr lang="en-GB" sz="2000" dirty="0"/>
              <a:t>Allyship / Advocate – Is it a lack of contextual positioning?</a:t>
            </a:r>
          </a:p>
          <a:p>
            <a:pPr lvl="1"/>
            <a:r>
              <a:rPr lang="en-GB" sz="2000" dirty="0"/>
              <a:t>Reflect on gain/loss in allyship and interventions</a:t>
            </a:r>
          </a:p>
          <a:p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37A93A-9F9F-B936-617B-091E2B4BB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65" b="-1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93449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3E86-D2A5-D230-D27B-02AE15919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98790-0E37-52CF-9548-BA539E4CF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Clarify understanding of Rupture, Repair and Accountability </a:t>
            </a:r>
          </a:p>
          <a:p>
            <a:r>
              <a:rPr lang="en-GB" dirty="0"/>
              <a:t>Self care and participation – barriers and opportunities</a:t>
            </a:r>
          </a:p>
          <a:p>
            <a:r>
              <a:rPr lang="en-GB" dirty="0"/>
              <a:t>Stance on support and allyship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425081"/>
      </p:ext>
    </p:extLst>
  </p:cSld>
  <p:clrMapOvr>
    <a:masterClrMapping/>
  </p:clrMapOvr>
  <p:transition spd="slow">
    <p:cov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52B85-B3ED-2FEE-F9DF-362CAF091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92E1-94B2-2F85-7830-BB05C12D6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48186-EEF9-E128-FC91-59A2DBEF9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988F1-3A09-5238-7D4D-052EBEF4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88" y="0"/>
            <a:ext cx="1161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69785"/>
      </p:ext>
    </p:extLst>
  </p:cSld>
  <p:clrMapOvr>
    <a:masterClrMapping/>
  </p:clrMapOvr>
  <p:transition spd="slow">
    <p:cover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5BC83-34BA-559B-F7DD-6C9FAA52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0BA7-08C9-833C-FEB5-3A89E949E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Understanding relationships and lived experience</a:t>
            </a:r>
          </a:p>
          <a:p>
            <a:r>
              <a:rPr lang="en-GB" dirty="0"/>
              <a:t>Case studies and Essay topics</a:t>
            </a:r>
          </a:p>
          <a:p>
            <a:r>
              <a:rPr lang="en-GB" dirty="0"/>
              <a:t>Your positionality</a:t>
            </a:r>
          </a:p>
          <a:p>
            <a:r>
              <a:rPr lang="en-GB" dirty="0"/>
              <a:t>Building relationships and understanding context of ruptures</a:t>
            </a:r>
          </a:p>
          <a:p>
            <a:r>
              <a:rPr lang="en-GB" dirty="0"/>
              <a:t>Further learning in peers and group processes</a:t>
            </a:r>
          </a:p>
          <a:p>
            <a:r>
              <a:rPr lang="en-GB" dirty="0"/>
              <a:t>Further models: Whole conceptualisation and Whole Organisation</a:t>
            </a:r>
          </a:p>
        </p:txBody>
      </p:sp>
    </p:spTree>
    <p:extLst>
      <p:ext uri="{BB962C8B-B14F-4D97-AF65-F5344CB8AC3E}">
        <p14:creationId xmlns:p14="http://schemas.microsoft.com/office/powerpoint/2010/main" val="2122801800"/>
      </p:ext>
    </p:extLst>
  </p:cSld>
  <p:clrMapOvr>
    <a:masterClrMapping/>
  </p:clrMapOvr>
  <p:transition spd="slow">
    <p:cover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2F61-F4BC-FEAE-5BE3-1F675B522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9145D-64B3-E342-501A-4095081B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210F5-2726-92E2-C2F5-B4304835D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 you take from today?</a:t>
            </a:r>
          </a:p>
          <a:p>
            <a:r>
              <a:rPr lang="en-GB" dirty="0"/>
              <a:t>What is your edge of further self-development</a:t>
            </a:r>
          </a:p>
        </p:txBody>
      </p:sp>
    </p:spTree>
    <p:extLst>
      <p:ext uri="{BB962C8B-B14F-4D97-AF65-F5344CB8AC3E}">
        <p14:creationId xmlns:p14="http://schemas.microsoft.com/office/powerpoint/2010/main" val="25714055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DA77-4533-0615-7A22-CBAE0BBF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9774-FF0F-9242-5B68-FA33F7325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9A6E3-82A2-1359-3844-23891DB57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877"/>
            <a:ext cx="4310297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Embed the whole experience and relational model</a:t>
            </a:r>
          </a:p>
          <a:p>
            <a:r>
              <a:rPr lang="en-GB" dirty="0"/>
              <a:t>Continuous reference point for all subjects – What if scenarios</a:t>
            </a:r>
          </a:p>
          <a:p>
            <a:r>
              <a:rPr lang="en-GB" dirty="0"/>
              <a:t>Tell others adopt and advocate…</a:t>
            </a:r>
          </a:p>
          <a:p>
            <a:r>
              <a:rPr lang="en-GB" dirty="0"/>
              <a:t>Additional resources: tadf.co.uk</a:t>
            </a:r>
          </a:p>
          <a:p>
            <a:r>
              <a:rPr lang="en-GB" dirty="0"/>
              <a:t>Email: </a:t>
            </a:r>
            <a:r>
              <a:rPr lang="en-GB" dirty="0">
                <a:hlinkClick r:id="rId2"/>
              </a:rPr>
              <a:t>admin@tadf.co.uk</a:t>
            </a:r>
            <a:r>
              <a:rPr lang="en-GB" dirty="0"/>
              <a:t> for additional support </a:t>
            </a:r>
          </a:p>
          <a:p>
            <a:r>
              <a:rPr lang="en-GB" b="1" dirty="0"/>
              <a:t>Good luck with your studies!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9EE42-4CC7-50E8-A8F9-DEE4FF705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083" y="1482464"/>
            <a:ext cx="4601533" cy="460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7754"/>
      </p:ext>
    </p:extLst>
  </p:cSld>
  <p:clrMapOvr>
    <a:masterClrMapping/>
  </p:clrMapOvr>
  <p:transition spd="slow">
    <p:cover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246EC-1351-9A76-10C3-667B798A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70F68-BFF2-7B90-A7DD-35F8ACF1D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41073" cy="4351338"/>
          </a:xfrm>
        </p:spPr>
        <p:txBody>
          <a:bodyPr/>
          <a:lstStyle/>
          <a:p>
            <a:r>
              <a:rPr lang="en-GB" dirty="0"/>
              <a:t>Support</a:t>
            </a:r>
          </a:p>
          <a:p>
            <a:r>
              <a:rPr lang="en-GB" dirty="0"/>
              <a:t>Learner resources</a:t>
            </a:r>
          </a:p>
          <a:p>
            <a:r>
              <a:rPr lang="en-GB" dirty="0"/>
              <a:t>WS Framework</a:t>
            </a:r>
          </a:p>
          <a:p>
            <a:r>
              <a:rPr lang="en-GB" dirty="0"/>
              <a:t>Train the trainer resources</a:t>
            </a:r>
          </a:p>
          <a:p>
            <a:pPr lvl="1"/>
            <a:r>
              <a:rPr lang="en-GB" dirty="0"/>
              <a:t>Embedding in Training (Self Assessment Guidance)</a:t>
            </a:r>
          </a:p>
          <a:p>
            <a:r>
              <a:rPr lang="en-GB" dirty="0"/>
              <a:t>Supervision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13DE07E-F1B5-DF7D-EE32-8766FCB38D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840825"/>
              </p:ext>
            </p:extLst>
          </p:nvPr>
        </p:nvGraphicFramePr>
        <p:xfrm>
          <a:off x="6096000" y="1027906"/>
          <a:ext cx="5025711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31988" imgH="8682792" progId="Word.Document.12">
                  <p:embed/>
                </p:oleObj>
              </mc:Choice>
              <mc:Fallback>
                <p:oleObj name="Document" r:id="rId2" imgW="5731988" imgH="8682792" progId="Word.Documen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13DE07E-F1B5-DF7D-EE32-8766FCB38D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0" y="1027906"/>
                        <a:ext cx="5025711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3945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26428</TotalTime>
  <Words>3075</Words>
  <Application>Microsoft Office PowerPoint</Application>
  <PresentationFormat>Widescreen</PresentationFormat>
  <Paragraphs>351</Paragraphs>
  <Slides>58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Aptos</vt:lpstr>
      <vt:lpstr>Arial</vt:lpstr>
      <vt:lpstr>Calibri</vt:lpstr>
      <vt:lpstr>Calibri Light</vt:lpstr>
      <vt:lpstr>Source Sans Pro</vt:lpstr>
      <vt:lpstr>Office Theme</vt:lpstr>
      <vt:lpstr>1_Office Theme</vt:lpstr>
      <vt:lpstr>4_Office Theme</vt:lpstr>
      <vt:lpstr>Document</vt:lpstr>
      <vt:lpstr>Briefing</vt:lpstr>
      <vt:lpstr>Preliminaries</vt:lpstr>
      <vt:lpstr>Student Training Induction Day:     The Wholeness Solution  Social Context &amp; EDI and Antidiscrimination Embedded Everywhere by Design</vt:lpstr>
      <vt:lpstr>Student Training Induction Day:     The Wholeness Solution  Social Context &amp; EDI and Antidiscrimination Embedded Everywhere by Design</vt:lpstr>
      <vt:lpstr>Training Induction Day:     The Wholeness Solution  Social Context &amp; EDI and Antidiscrimination Embedded in Experience and Relationships</vt:lpstr>
      <vt:lpstr>Agenda</vt:lpstr>
      <vt:lpstr>Scope: Use within in everything we do</vt:lpstr>
      <vt:lpstr>PowerPoint Presentation</vt:lpstr>
      <vt:lpstr>Resources</vt:lpstr>
      <vt:lpstr>    Whole “Lived” Experience Exploration  </vt:lpstr>
      <vt:lpstr>Exercise 1: Whole Experience</vt:lpstr>
      <vt:lpstr>Whole Experience Terms</vt:lpstr>
      <vt:lpstr>Current Experience Model</vt:lpstr>
      <vt:lpstr>Whole Experience Model  Remember: [II-WICKET-BOND]</vt:lpstr>
      <vt:lpstr>Purpose of Whole Experience:  Remember: II-WICKET-BOND</vt:lpstr>
      <vt:lpstr>6 Parts of context (WICKET-BOND)</vt:lpstr>
      <vt:lpstr>Ways of understanding WICKET-BOND [1]</vt:lpstr>
      <vt:lpstr>Ways of understanding WICKET-BOND [4]</vt:lpstr>
      <vt:lpstr>Exercise 2: Consolidate understanding</vt:lpstr>
      <vt:lpstr>PowerPoint Presentation</vt:lpstr>
      <vt:lpstr>PowerPoint Presentation</vt:lpstr>
      <vt:lpstr>Exercise 3: Introduce yourself</vt:lpstr>
      <vt:lpstr>Whole Experience (2): Lived Context (The “C” in WICKET) Exploration</vt:lpstr>
      <vt:lpstr>The “C” in WICKET: Lived Context</vt:lpstr>
      <vt:lpstr>Exercise 4: Clarify Understanding</vt:lpstr>
      <vt:lpstr>Exercise 5: Exploring Lived Context</vt:lpstr>
      <vt:lpstr>Exercise 5 (optional): Exploring Lived Context</vt:lpstr>
      <vt:lpstr>Individual Context</vt:lpstr>
      <vt:lpstr>Whole Experience (2): Identity (The “I” in WICKET) Exploration</vt:lpstr>
      <vt:lpstr>The “I” in WICKET</vt:lpstr>
      <vt:lpstr>Quiz</vt:lpstr>
      <vt:lpstr>    Whole Relationship Exploration  </vt:lpstr>
      <vt:lpstr>PowerPoint Presentation</vt:lpstr>
      <vt:lpstr>Relationship 1.0 (As-is)</vt:lpstr>
      <vt:lpstr>WICKET-BOND also exists in ALL relational dynamics</vt:lpstr>
      <vt:lpstr>Whole Relationship</vt:lpstr>
      <vt:lpstr>Relationships are all Intra-Interpersonal-Contextual Embodied prejudice and embodied acceptance (Ahmad, 2025)</vt:lpstr>
      <vt:lpstr>Exercise 8: Clarify Understanding</vt:lpstr>
      <vt:lpstr>PowerPoint Presentation</vt:lpstr>
      <vt:lpstr>Power and affinity</vt:lpstr>
      <vt:lpstr>Exercise: Power</vt:lpstr>
      <vt:lpstr>Exercise: Similarity and Difference</vt:lpstr>
      <vt:lpstr>Communication and meaning [1]</vt:lpstr>
      <vt:lpstr>Comms and Meaning [2]: “Othering” Language</vt:lpstr>
      <vt:lpstr>Exercise: Language: Verbal and non-verbal</vt:lpstr>
      <vt:lpstr>PowerPoint Presentation</vt:lpstr>
      <vt:lpstr>Relationship Ethics</vt:lpstr>
      <vt:lpstr>Humility</vt:lpstr>
      <vt:lpstr>Courage as a process</vt:lpstr>
      <vt:lpstr>Rupture, Repair and Accountability</vt:lpstr>
      <vt:lpstr>Relational Experience [1]: Self Care and Conscious participation</vt:lpstr>
      <vt:lpstr>Relational Experience [2]: Support and Allyship</vt:lpstr>
      <vt:lpstr>Exercise</vt:lpstr>
      <vt:lpstr>PowerPoint Presentation</vt:lpstr>
      <vt:lpstr>Applications</vt:lpstr>
      <vt:lpstr>Exercise</vt:lpstr>
      <vt:lpstr>Summary and next steps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Ahmad, Mamood</dc:creator>
  <cp:lastModifiedBy>TADF Focus</cp:lastModifiedBy>
  <cp:revision>14</cp:revision>
  <dcterms:created xsi:type="dcterms:W3CDTF">2021-10-31T21:22:29Z</dcterms:created>
  <dcterms:modified xsi:type="dcterms:W3CDTF">2026-10-09T22:18:17Z</dcterms:modified>
</cp:coreProperties>
</file>